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34"/>
  </p:notesMasterIdLst>
  <p:sldIdLst>
    <p:sldId id="315" r:id="rId3"/>
    <p:sldId id="257" r:id="rId4"/>
    <p:sldId id="258" r:id="rId5"/>
    <p:sldId id="266" r:id="rId6"/>
    <p:sldId id="267" r:id="rId7"/>
    <p:sldId id="268" r:id="rId8"/>
    <p:sldId id="271" r:id="rId9"/>
    <p:sldId id="330" r:id="rId10"/>
    <p:sldId id="331" r:id="rId11"/>
    <p:sldId id="285" r:id="rId12"/>
    <p:sldId id="287" r:id="rId13"/>
    <p:sldId id="339" r:id="rId14"/>
    <p:sldId id="340" r:id="rId15"/>
    <p:sldId id="326" r:id="rId16"/>
    <p:sldId id="325" r:id="rId17"/>
    <p:sldId id="317" r:id="rId18"/>
    <p:sldId id="296" r:id="rId19"/>
    <p:sldId id="297" r:id="rId20"/>
    <p:sldId id="298" r:id="rId21"/>
    <p:sldId id="299" r:id="rId22"/>
    <p:sldId id="300" r:id="rId23"/>
    <p:sldId id="334" r:id="rId24"/>
    <p:sldId id="332" r:id="rId25"/>
    <p:sldId id="318" r:id="rId26"/>
    <p:sldId id="323" r:id="rId27"/>
    <p:sldId id="335" r:id="rId28"/>
    <p:sldId id="336" r:id="rId29"/>
    <p:sldId id="338" r:id="rId30"/>
    <p:sldId id="328" r:id="rId31"/>
    <p:sldId id="329" r:id="rId32"/>
    <p:sldId id="314" r:id="rId33"/>
  </p:sldIdLst>
  <p:sldSz cx="9144000" cy="6858000" type="screen4x3"/>
  <p:notesSz cx="6858000" cy="9144000"/>
  <p:defaultTextStyle>
    <a:defPPr>
      <a:defRPr lang="es-E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1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EADF7-2629-4D63-9D59-85BC42860E35}" type="doc">
      <dgm:prSet loTypeId="urn:microsoft.com/office/officeart/2005/8/layout/hProcess9" loCatId="process" qsTypeId="urn:microsoft.com/office/officeart/2005/8/quickstyle/simple3" qsCatId="simple" csTypeId="urn:microsoft.com/office/officeart/2005/8/colors/accent2_5" csCatId="accent2" phldr="1"/>
      <dgm:spPr/>
    </dgm:pt>
    <dgm:pt modelId="{C13AFA8D-E599-4BF3-AAF5-41F49929E1A3}">
      <dgm:prSet phldrT="[Text]" custT="1"/>
      <dgm:spPr>
        <a:solidFill>
          <a:schemeClr val="accent3"/>
        </a:solidFill>
        <a:ln>
          <a:solidFill>
            <a:srgbClr val="003366"/>
          </a:solidFill>
        </a:ln>
      </dgm:spPr>
      <dgm:t>
        <a:bodyPr/>
        <a:lstStyle/>
        <a:p>
          <a:r>
            <a:rPr lang="ca-ES" sz="1100" dirty="0" err="1" smtClean="0">
              <a:solidFill>
                <a:srgbClr val="003366"/>
              </a:solidFill>
              <a:latin typeface="Calibri" pitchFamily="34" charset="0"/>
            </a:rPr>
            <a:t>Identificación</a:t>
          </a:r>
          <a:r>
            <a:rPr lang="ca-ES" sz="1100" dirty="0" smtClean="0">
              <a:solidFill>
                <a:srgbClr val="003366"/>
              </a:solidFill>
              <a:latin typeface="Calibri" pitchFamily="34" charset="0"/>
            </a:rPr>
            <a:t> de </a:t>
          </a:r>
          <a:r>
            <a:rPr lang="ca-ES" sz="1100" dirty="0" err="1" smtClean="0">
              <a:solidFill>
                <a:srgbClr val="003366"/>
              </a:solidFill>
              <a:latin typeface="Calibri" pitchFamily="34" charset="0"/>
            </a:rPr>
            <a:t>necesidades</a:t>
          </a:r>
          <a:r>
            <a:rPr lang="ca-ES" sz="1100" dirty="0" smtClean="0">
              <a:solidFill>
                <a:srgbClr val="003366"/>
              </a:solidFill>
              <a:latin typeface="Calibri" pitchFamily="34" charset="0"/>
            </a:rPr>
            <a:t> / </a:t>
          </a:r>
          <a:r>
            <a:rPr lang="ca-ES" sz="1100" dirty="0" err="1" smtClean="0">
              <a:solidFill>
                <a:srgbClr val="003366"/>
              </a:solidFill>
              <a:latin typeface="Calibri" pitchFamily="34" charset="0"/>
            </a:rPr>
            <a:t>retos</a:t>
          </a:r>
          <a:endParaRPr lang="ca-ES" sz="1100" dirty="0">
            <a:solidFill>
              <a:srgbClr val="003366"/>
            </a:solidFill>
            <a:latin typeface="Calibri" pitchFamily="34" charset="0"/>
          </a:endParaRPr>
        </a:p>
      </dgm:t>
    </dgm:pt>
    <dgm:pt modelId="{040F0491-7F18-4C16-A6B6-2CEA73DBE6F1}" type="parTrans" cxnId="{E590950A-6EB4-400B-984B-1341661C2EA6}">
      <dgm:prSet/>
      <dgm:spPr/>
      <dgm:t>
        <a:bodyPr/>
        <a:lstStyle/>
        <a:p>
          <a:endParaRPr lang="ca-ES"/>
        </a:p>
      </dgm:t>
    </dgm:pt>
    <dgm:pt modelId="{0E557EDE-27E2-48A3-9758-6875300F1084}" type="sibTrans" cxnId="{E590950A-6EB4-400B-984B-1341661C2EA6}">
      <dgm:prSet/>
      <dgm:spPr/>
      <dgm:t>
        <a:bodyPr/>
        <a:lstStyle/>
        <a:p>
          <a:endParaRPr lang="ca-ES"/>
        </a:p>
      </dgm:t>
    </dgm:pt>
    <dgm:pt modelId="{F9257870-8AD8-4915-8CB6-4BB77DDEC49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ca-ES" sz="1100" dirty="0" err="1" smtClean="0">
              <a:solidFill>
                <a:srgbClr val="003366"/>
              </a:solidFill>
              <a:latin typeface="Calibri" pitchFamily="34" charset="0"/>
            </a:rPr>
            <a:t>Traducción</a:t>
          </a:r>
          <a:r>
            <a:rPr lang="ca-ES" sz="1100" dirty="0" smtClean="0">
              <a:solidFill>
                <a:srgbClr val="003366"/>
              </a:solidFill>
              <a:latin typeface="Calibri" pitchFamily="34" charset="0"/>
            </a:rPr>
            <a:t> en </a:t>
          </a:r>
          <a:r>
            <a:rPr lang="ca-ES" sz="1100" dirty="0" err="1" smtClean="0">
              <a:solidFill>
                <a:srgbClr val="003366"/>
              </a:solidFill>
              <a:latin typeface="Calibri" pitchFamily="34" charset="0"/>
            </a:rPr>
            <a:t>especificaciones</a:t>
          </a:r>
          <a:r>
            <a:rPr lang="ca-ES" sz="1100" dirty="0" smtClean="0">
              <a:solidFill>
                <a:srgbClr val="003366"/>
              </a:solidFill>
              <a:latin typeface="Calibri" pitchFamily="34" charset="0"/>
            </a:rPr>
            <a:t> </a:t>
          </a:r>
          <a:r>
            <a:rPr lang="ca-ES" sz="1100" dirty="0" err="1" smtClean="0">
              <a:solidFill>
                <a:srgbClr val="003366"/>
              </a:solidFill>
              <a:latin typeface="Calibri" pitchFamily="34" charset="0"/>
            </a:rPr>
            <a:t>funcionales</a:t>
          </a:r>
          <a:endParaRPr lang="ca-ES" sz="1100" dirty="0">
            <a:solidFill>
              <a:srgbClr val="003366"/>
            </a:solidFill>
            <a:latin typeface="Calibri" pitchFamily="34" charset="0"/>
          </a:endParaRPr>
        </a:p>
      </dgm:t>
    </dgm:pt>
    <dgm:pt modelId="{EC75932F-550F-420F-850E-8CC76A8776DE}" type="parTrans" cxnId="{9A78C351-183F-461C-9610-392E21669F0A}">
      <dgm:prSet/>
      <dgm:spPr/>
      <dgm:t>
        <a:bodyPr/>
        <a:lstStyle/>
        <a:p>
          <a:endParaRPr lang="ca-ES"/>
        </a:p>
      </dgm:t>
    </dgm:pt>
    <dgm:pt modelId="{44121D70-F128-4BE6-93AD-9E0EFA779DCA}" type="sibTrans" cxnId="{9A78C351-183F-461C-9610-392E21669F0A}">
      <dgm:prSet/>
      <dgm:spPr/>
      <dgm:t>
        <a:bodyPr/>
        <a:lstStyle/>
        <a:p>
          <a:endParaRPr lang="ca-ES"/>
        </a:p>
      </dgm:t>
    </dgm:pt>
    <dgm:pt modelId="{502E4E8B-D32F-4043-841D-50895DEAA929}">
      <dgm:prSet phldrT="[Text]"/>
      <dgm:spPr>
        <a:solidFill>
          <a:schemeClr val="accent3"/>
        </a:solidFill>
        <a:ln>
          <a:solidFill>
            <a:srgbClr val="003366"/>
          </a:solidFill>
        </a:ln>
      </dgm:spPr>
      <dgm:t>
        <a:bodyPr/>
        <a:lstStyle/>
        <a:p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Proceso</a:t>
          </a:r>
          <a:r>
            <a:rPr lang="ca-ES" dirty="0" smtClean="0">
              <a:solidFill>
                <a:srgbClr val="003366"/>
              </a:solidFill>
              <a:latin typeface="Calibri" pitchFamily="34" charset="0"/>
            </a:rPr>
            <a:t> de oferta  (</a:t>
          </a:r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especificaciones</a:t>
          </a:r>
          <a:r>
            <a:rPr lang="ca-ES" dirty="0" smtClean="0">
              <a:solidFill>
                <a:srgbClr val="003366"/>
              </a:solidFill>
              <a:latin typeface="Calibri" pitchFamily="34" charset="0"/>
            </a:rPr>
            <a:t> </a:t>
          </a:r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tècnicas</a:t>
          </a:r>
          <a:r>
            <a:rPr lang="ca-ES" dirty="0" smtClean="0">
              <a:solidFill>
                <a:srgbClr val="003366"/>
              </a:solidFill>
              <a:latin typeface="Calibri" pitchFamily="34" charset="0"/>
            </a:rPr>
            <a:t>, </a:t>
          </a:r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diàllogo</a:t>
          </a:r>
          <a:r>
            <a:rPr lang="ca-ES" dirty="0" smtClean="0">
              <a:solidFill>
                <a:srgbClr val="003366"/>
              </a:solidFill>
              <a:latin typeface="Calibri" pitchFamily="34" charset="0"/>
            </a:rPr>
            <a:t>...)</a:t>
          </a:r>
          <a:endParaRPr lang="ca-ES" dirty="0">
            <a:solidFill>
              <a:srgbClr val="003366"/>
            </a:solidFill>
            <a:latin typeface="Calibri" pitchFamily="34" charset="0"/>
          </a:endParaRPr>
        </a:p>
      </dgm:t>
    </dgm:pt>
    <dgm:pt modelId="{B751F2CC-182C-44BE-BD32-94CFF216A1DA}" type="parTrans" cxnId="{8B139BFA-8C5D-454F-BE6D-BFAF20C62784}">
      <dgm:prSet/>
      <dgm:spPr/>
      <dgm:t>
        <a:bodyPr/>
        <a:lstStyle/>
        <a:p>
          <a:endParaRPr lang="ca-ES"/>
        </a:p>
      </dgm:t>
    </dgm:pt>
    <dgm:pt modelId="{1733D405-05CC-4273-BDD2-66DBD19F3642}" type="sibTrans" cxnId="{8B139BFA-8C5D-454F-BE6D-BFAF20C62784}">
      <dgm:prSet/>
      <dgm:spPr/>
      <dgm:t>
        <a:bodyPr/>
        <a:lstStyle/>
        <a:p>
          <a:endParaRPr lang="ca-ES"/>
        </a:p>
      </dgm:t>
    </dgm:pt>
    <dgm:pt modelId="{5724D07D-CD86-4862-B89D-99C7A201AC09}">
      <dgm:prSet/>
      <dgm:spPr>
        <a:solidFill>
          <a:schemeClr val="accent3"/>
        </a:solidFill>
        <a:ln>
          <a:solidFill>
            <a:srgbClr val="003366"/>
          </a:solidFill>
        </a:ln>
      </dgm:spPr>
      <dgm:t>
        <a:bodyPr/>
        <a:lstStyle/>
        <a:p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Evaluación</a:t>
          </a:r>
          <a:r>
            <a:rPr lang="ca-ES" dirty="0" smtClean="0">
              <a:solidFill>
                <a:srgbClr val="003366"/>
              </a:solidFill>
              <a:latin typeface="Calibri" pitchFamily="34" charset="0"/>
            </a:rPr>
            <a:t> de las </a:t>
          </a:r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ofertas</a:t>
          </a:r>
          <a:endParaRPr lang="ca-ES" dirty="0">
            <a:solidFill>
              <a:srgbClr val="003366"/>
            </a:solidFill>
            <a:latin typeface="Calibri" pitchFamily="34" charset="0"/>
          </a:endParaRPr>
        </a:p>
      </dgm:t>
    </dgm:pt>
    <dgm:pt modelId="{5CFCFEA8-E8F1-47FE-98CC-B7406FBCAB32}" type="parTrans" cxnId="{7DAEC233-0E6B-4A17-8E41-FFA625C49012}">
      <dgm:prSet/>
      <dgm:spPr/>
      <dgm:t>
        <a:bodyPr/>
        <a:lstStyle/>
        <a:p>
          <a:endParaRPr lang="ca-ES"/>
        </a:p>
      </dgm:t>
    </dgm:pt>
    <dgm:pt modelId="{BFE7219C-9DD6-4E87-912B-8D5FFE596E60}" type="sibTrans" cxnId="{7DAEC233-0E6B-4A17-8E41-FFA625C49012}">
      <dgm:prSet/>
      <dgm:spPr/>
      <dgm:t>
        <a:bodyPr/>
        <a:lstStyle/>
        <a:p>
          <a:endParaRPr lang="ca-ES"/>
        </a:p>
      </dgm:t>
    </dgm:pt>
    <dgm:pt modelId="{BF6F97AE-E90E-4CD9-B758-2C420122B80F}">
      <dgm:prSet/>
      <dgm:spPr>
        <a:solidFill>
          <a:schemeClr val="accent3"/>
        </a:solidFill>
        <a:ln>
          <a:solidFill>
            <a:srgbClr val="003366"/>
          </a:solidFill>
        </a:ln>
      </dgm:spPr>
      <dgm:t>
        <a:bodyPr/>
        <a:lstStyle/>
        <a:p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Gestión</a:t>
          </a:r>
          <a:r>
            <a:rPr lang="ca-ES" dirty="0" smtClean="0">
              <a:solidFill>
                <a:srgbClr val="003366"/>
              </a:solidFill>
              <a:latin typeface="Calibri" pitchFamily="34" charset="0"/>
            </a:rPr>
            <a:t>  de los </a:t>
          </a:r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contratos</a:t>
          </a:r>
          <a:endParaRPr lang="ca-ES" dirty="0">
            <a:solidFill>
              <a:srgbClr val="003366"/>
            </a:solidFill>
            <a:latin typeface="Calibri" pitchFamily="34" charset="0"/>
          </a:endParaRPr>
        </a:p>
      </dgm:t>
    </dgm:pt>
    <dgm:pt modelId="{5C3FA5A3-C921-4BBE-B28D-E7A5B7240BF7}" type="parTrans" cxnId="{50AA6D60-280B-4DBD-A843-876CBA2FA1B1}">
      <dgm:prSet/>
      <dgm:spPr/>
      <dgm:t>
        <a:bodyPr/>
        <a:lstStyle/>
        <a:p>
          <a:endParaRPr lang="ca-ES"/>
        </a:p>
      </dgm:t>
    </dgm:pt>
    <dgm:pt modelId="{9208CADF-F429-4E83-908A-CE4F1318E358}" type="sibTrans" cxnId="{50AA6D60-280B-4DBD-A843-876CBA2FA1B1}">
      <dgm:prSet/>
      <dgm:spPr/>
      <dgm:t>
        <a:bodyPr/>
        <a:lstStyle/>
        <a:p>
          <a:endParaRPr lang="ca-ES"/>
        </a:p>
      </dgm:t>
    </dgm:pt>
    <dgm:pt modelId="{833FEE91-C049-4EF1-9225-A0AA71351F90}">
      <dgm:prSet/>
      <dgm:spPr>
        <a:solidFill>
          <a:schemeClr val="accent3"/>
        </a:solidFill>
        <a:ln w="12700">
          <a:solidFill>
            <a:srgbClr val="003366"/>
          </a:solidFill>
        </a:ln>
      </dgm:spPr>
      <dgm:t>
        <a:bodyPr/>
        <a:lstStyle/>
        <a:p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Seguimiento</a:t>
          </a:r>
          <a:r>
            <a:rPr lang="ca-ES" dirty="0" smtClean="0">
              <a:solidFill>
                <a:srgbClr val="003366"/>
              </a:solidFill>
              <a:latin typeface="Calibri" pitchFamily="34" charset="0"/>
            </a:rPr>
            <a:t> e  </a:t>
          </a:r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implantación</a:t>
          </a:r>
          <a:endParaRPr lang="ca-ES" dirty="0">
            <a:solidFill>
              <a:srgbClr val="003366"/>
            </a:solidFill>
            <a:latin typeface="Calibri" pitchFamily="34" charset="0"/>
          </a:endParaRPr>
        </a:p>
      </dgm:t>
    </dgm:pt>
    <dgm:pt modelId="{4A150645-F256-4B86-A952-849799FF41DD}" type="parTrans" cxnId="{0382106D-6A9E-4F89-A87A-7BE1FCCE67A9}">
      <dgm:prSet/>
      <dgm:spPr/>
      <dgm:t>
        <a:bodyPr/>
        <a:lstStyle/>
        <a:p>
          <a:endParaRPr lang="ca-ES"/>
        </a:p>
      </dgm:t>
    </dgm:pt>
    <dgm:pt modelId="{C1C32F5A-B7C6-4441-9769-16FAA2896BD9}" type="sibTrans" cxnId="{0382106D-6A9E-4F89-A87A-7BE1FCCE67A9}">
      <dgm:prSet/>
      <dgm:spPr/>
      <dgm:t>
        <a:bodyPr/>
        <a:lstStyle/>
        <a:p>
          <a:endParaRPr lang="ca-ES"/>
        </a:p>
      </dgm:t>
    </dgm:pt>
    <dgm:pt modelId="{582FE691-55BE-4B7B-8A0D-5FCB5EE8115C}" type="pres">
      <dgm:prSet presAssocID="{2FEEADF7-2629-4D63-9D59-85BC42860E35}" presName="CompostProcess" presStyleCnt="0">
        <dgm:presLayoutVars>
          <dgm:dir/>
          <dgm:resizeHandles val="exact"/>
        </dgm:presLayoutVars>
      </dgm:prSet>
      <dgm:spPr/>
    </dgm:pt>
    <dgm:pt modelId="{D40EDAB9-DA57-440C-A0A0-4411F4658726}" type="pres">
      <dgm:prSet presAssocID="{2FEEADF7-2629-4D63-9D59-85BC42860E35}" presName="arrow" presStyleLbl="bgShp" presStyleIdx="0" presStyleCnt="1" custLinFactNeighborX="35" custLinFactNeighborY="-1384"/>
      <dgm:spPr>
        <a:solidFill>
          <a:srgbClr val="003366"/>
        </a:solidFill>
      </dgm:spPr>
    </dgm:pt>
    <dgm:pt modelId="{E1D15C2D-C9F2-494F-969A-2CD40222392E}" type="pres">
      <dgm:prSet presAssocID="{2FEEADF7-2629-4D63-9D59-85BC42860E35}" presName="linearProcess" presStyleCnt="0"/>
      <dgm:spPr/>
    </dgm:pt>
    <dgm:pt modelId="{5E7BA69F-8E59-457B-86D7-8ABFC7E25E1F}" type="pres">
      <dgm:prSet presAssocID="{C13AFA8D-E599-4BF3-AAF5-41F49929E1A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2F14E03-A687-48B5-B092-4D5A9BE7DA2E}" type="pres">
      <dgm:prSet presAssocID="{0E557EDE-27E2-48A3-9758-6875300F1084}" presName="sibTrans" presStyleCnt="0"/>
      <dgm:spPr/>
    </dgm:pt>
    <dgm:pt modelId="{525158EC-E6A1-4279-8416-FE6157369EBA}" type="pres">
      <dgm:prSet presAssocID="{F9257870-8AD8-4915-8CB6-4BB77DDEC493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2C1B9F1-D6F0-4872-A70E-F1EFA6E320D7}" type="pres">
      <dgm:prSet presAssocID="{44121D70-F128-4BE6-93AD-9E0EFA779DCA}" presName="sibTrans" presStyleCnt="0"/>
      <dgm:spPr/>
    </dgm:pt>
    <dgm:pt modelId="{15EE54D9-C34B-465E-AADE-807561CE7058}" type="pres">
      <dgm:prSet presAssocID="{502E4E8B-D32F-4043-841D-50895DEAA929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7BB904F-400A-42CF-9F17-EF8FD71E3EE1}" type="pres">
      <dgm:prSet presAssocID="{1733D405-05CC-4273-BDD2-66DBD19F3642}" presName="sibTrans" presStyleCnt="0"/>
      <dgm:spPr/>
    </dgm:pt>
    <dgm:pt modelId="{CF63220B-F27B-42FD-AE57-3CEC668DFA43}" type="pres">
      <dgm:prSet presAssocID="{5724D07D-CD86-4862-B89D-99C7A201AC09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4CF8999-8D0B-4844-91E7-C2657D7FC262}" type="pres">
      <dgm:prSet presAssocID="{BFE7219C-9DD6-4E87-912B-8D5FFE596E60}" presName="sibTrans" presStyleCnt="0"/>
      <dgm:spPr/>
    </dgm:pt>
    <dgm:pt modelId="{F34434EF-EDAE-4252-AEA7-CBB8AE8CAD25}" type="pres">
      <dgm:prSet presAssocID="{BF6F97AE-E90E-4CD9-B758-2C420122B80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793B45A-A590-4AEA-8D6A-E2B2F6616CBC}" type="pres">
      <dgm:prSet presAssocID="{9208CADF-F429-4E83-908A-CE4F1318E358}" presName="sibTrans" presStyleCnt="0"/>
      <dgm:spPr/>
    </dgm:pt>
    <dgm:pt modelId="{AE01B1FA-1B56-4387-8FA4-B5F6300609E1}" type="pres">
      <dgm:prSet presAssocID="{833FEE91-C049-4EF1-9225-A0AA71351F90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D2567002-3249-4EC3-B472-FFB0522C8477}" type="presOf" srcId="{502E4E8B-D32F-4043-841D-50895DEAA929}" destId="{15EE54D9-C34B-465E-AADE-807561CE7058}" srcOrd="0" destOrd="0" presId="urn:microsoft.com/office/officeart/2005/8/layout/hProcess9"/>
    <dgm:cxn modelId="{E590950A-6EB4-400B-984B-1341661C2EA6}" srcId="{2FEEADF7-2629-4D63-9D59-85BC42860E35}" destId="{C13AFA8D-E599-4BF3-AAF5-41F49929E1A3}" srcOrd="0" destOrd="0" parTransId="{040F0491-7F18-4C16-A6B6-2CEA73DBE6F1}" sibTransId="{0E557EDE-27E2-48A3-9758-6875300F1084}"/>
    <dgm:cxn modelId="{9A78C351-183F-461C-9610-392E21669F0A}" srcId="{2FEEADF7-2629-4D63-9D59-85BC42860E35}" destId="{F9257870-8AD8-4915-8CB6-4BB77DDEC493}" srcOrd="1" destOrd="0" parTransId="{EC75932F-550F-420F-850E-8CC76A8776DE}" sibTransId="{44121D70-F128-4BE6-93AD-9E0EFA779DCA}"/>
    <dgm:cxn modelId="{88514501-193D-4BCB-8472-E7FA683BC3CF}" type="presOf" srcId="{F9257870-8AD8-4915-8CB6-4BB77DDEC493}" destId="{525158EC-E6A1-4279-8416-FE6157369EBA}" srcOrd="0" destOrd="0" presId="urn:microsoft.com/office/officeart/2005/8/layout/hProcess9"/>
    <dgm:cxn modelId="{8B139BFA-8C5D-454F-BE6D-BFAF20C62784}" srcId="{2FEEADF7-2629-4D63-9D59-85BC42860E35}" destId="{502E4E8B-D32F-4043-841D-50895DEAA929}" srcOrd="2" destOrd="0" parTransId="{B751F2CC-182C-44BE-BD32-94CFF216A1DA}" sibTransId="{1733D405-05CC-4273-BDD2-66DBD19F3642}"/>
    <dgm:cxn modelId="{1D59B5A5-2696-42EF-8E58-AE1496FD4D10}" type="presOf" srcId="{5724D07D-CD86-4862-B89D-99C7A201AC09}" destId="{CF63220B-F27B-42FD-AE57-3CEC668DFA43}" srcOrd="0" destOrd="0" presId="urn:microsoft.com/office/officeart/2005/8/layout/hProcess9"/>
    <dgm:cxn modelId="{E5EEF2C5-2373-45BC-8C54-5D19B4FCD9AA}" type="presOf" srcId="{833FEE91-C049-4EF1-9225-A0AA71351F90}" destId="{AE01B1FA-1B56-4387-8FA4-B5F6300609E1}" srcOrd="0" destOrd="0" presId="urn:microsoft.com/office/officeart/2005/8/layout/hProcess9"/>
    <dgm:cxn modelId="{6083C478-4C2E-4A8A-A0A9-1FCDCE56EA2B}" type="presOf" srcId="{C13AFA8D-E599-4BF3-AAF5-41F49929E1A3}" destId="{5E7BA69F-8E59-457B-86D7-8ABFC7E25E1F}" srcOrd="0" destOrd="0" presId="urn:microsoft.com/office/officeart/2005/8/layout/hProcess9"/>
    <dgm:cxn modelId="{7DAEC233-0E6B-4A17-8E41-FFA625C49012}" srcId="{2FEEADF7-2629-4D63-9D59-85BC42860E35}" destId="{5724D07D-CD86-4862-B89D-99C7A201AC09}" srcOrd="3" destOrd="0" parTransId="{5CFCFEA8-E8F1-47FE-98CC-B7406FBCAB32}" sibTransId="{BFE7219C-9DD6-4E87-912B-8D5FFE596E60}"/>
    <dgm:cxn modelId="{50AA6D60-280B-4DBD-A843-876CBA2FA1B1}" srcId="{2FEEADF7-2629-4D63-9D59-85BC42860E35}" destId="{BF6F97AE-E90E-4CD9-B758-2C420122B80F}" srcOrd="4" destOrd="0" parTransId="{5C3FA5A3-C921-4BBE-B28D-E7A5B7240BF7}" sibTransId="{9208CADF-F429-4E83-908A-CE4F1318E358}"/>
    <dgm:cxn modelId="{0382106D-6A9E-4F89-A87A-7BE1FCCE67A9}" srcId="{2FEEADF7-2629-4D63-9D59-85BC42860E35}" destId="{833FEE91-C049-4EF1-9225-A0AA71351F90}" srcOrd="5" destOrd="0" parTransId="{4A150645-F256-4B86-A952-849799FF41DD}" sibTransId="{C1C32F5A-B7C6-4441-9769-16FAA2896BD9}"/>
    <dgm:cxn modelId="{CCF8BFEC-C016-4064-BB8D-E5706D03FF5B}" type="presOf" srcId="{BF6F97AE-E90E-4CD9-B758-2C420122B80F}" destId="{F34434EF-EDAE-4252-AEA7-CBB8AE8CAD25}" srcOrd="0" destOrd="0" presId="urn:microsoft.com/office/officeart/2005/8/layout/hProcess9"/>
    <dgm:cxn modelId="{03535117-B502-4ECE-8B41-C9FCACC30B4F}" type="presOf" srcId="{2FEEADF7-2629-4D63-9D59-85BC42860E35}" destId="{582FE691-55BE-4B7B-8A0D-5FCB5EE8115C}" srcOrd="0" destOrd="0" presId="urn:microsoft.com/office/officeart/2005/8/layout/hProcess9"/>
    <dgm:cxn modelId="{1C288C21-DE6D-47A5-AB10-D256561CADB0}" type="presParOf" srcId="{582FE691-55BE-4B7B-8A0D-5FCB5EE8115C}" destId="{D40EDAB9-DA57-440C-A0A0-4411F4658726}" srcOrd="0" destOrd="0" presId="urn:microsoft.com/office/officeart/2005/8/layout/hProcess9"/>
    <dgm:cxn modelId="{90B5058F-245E-4592-A86B-C4B9A8091CB4}" type="presParOf" srcId="{582FE691-55BE-4B7B-8A0D-5FCB5EE8115C}" destId="{E1D15C2D-C9F2-494F-969A-2CD40222392E}" srcOrd="1" destOrd="0" presId="urn:microsoft.com/office/officeart/2005/8/layout/hProcess9"/>
    <dgm:cxn modelId="{A0BE8050-356F-454F-B16B-2D55529F4E60}" type="presParOf" srcId="{E1D15C2D-C9F2-494F-969A-2CD40222392E}" destId="{5E7BA69F-8E59-457B-86D7-8ABFC7E25E1F}" srcOrd="0" destOrd="0" presId="urn:microsoft.com/office/officeart/2005/8/layout/hProcess9"/>
    <dgm:cxn modelId="{0AD3D1BA-2295-40D5-B18F-6B23C8D2FB46}" type="presParOf" srcId="{E1D15C2D-C9F2-494F-969A-2CD40222392E}" destId="{E2F14E03-A687-48B5-B092-4D5A9BE7DA2E}" srcOrd="1" destOrd="0" presId="urn:microsoft.com/office/officeart/2005/8/layout/hProcess9"/>
    <dgm:cxn modelId="{8008767C-1DEA-426E-93C2-B06201BFB640}" type="presParOf" srcId="{E1D15C2D-C9F2-494F-969A-2CD40222392E}" destId="{525158EC-E6A1-4279-8416-FE6157369EBA}" srcOrd="2" destOrd="0" presId="urn:microsoft.com/office/officeart/2005/8/layout/hProcess9"/>
    <dgm:cxn modelId="{7A608F71-BB38-4D19-A059-435BB3CC5727}" type="presParOf" srcId="{E1D15C2D-C9F2-494F-969A-2CD40222392E}" destId="{42C1B9F1-D6F0-4872-A70E-F1EFA6E320D7}" srcOrd="3" destOrd="0" presId="urn:microsoft.com/office/officeart/2005/8/layout/hProcess9"/>
    <dgm:cxn modelId="{D9E2D02A-8375-4DD5-9CDD-0F61708B184C}" type="presParOf" srcId="{E1D15C2D-C9F2-494F-969A-2CD40222392E}" destId="{15EE54D9-C34B-465E-AADE-807561CE7058}" srcOrd="4" destOrd="0" presId="urn:microsoft.com/office/officeart/2005/8/layout/hProcess9"/>
    <dgm:cxn modelId="{784F3866-84E8-44EC-8543-BE5658D191A9}" type="presParOf" srcId="{E1D15C2D-C9F2-494F-969A-2CD40222392E}" destId="{D7BB904F-400A-42CF-9F17-EF8FD71E3EE1}" srcOrd="5" destOrd="0" presId="urn:microsoft.com/office/officeart/2005/8/layout/hProcess9"/>
    <dgm:cxn modelId="{D5B4454F-015C-4B69-B7DF-FD4DBBB3EFE2}" type="presParOf" srcId="{E1D15C2D-C9F2-494F-969A-2CD40222392E}" destId="{CF63220B-F27B-42FD-AE57-3CEC668DFA43}" srcOrd="6" destOrd="0" presId="urn:microsoft.com/office/officeart/2005/8/layout/hProcess9"/>
    <dgm:cxn modelId="{CEB53945-F8DE-4BE5-A86A-2E74D87B8BC8}" type="presParOf" srcId="{E1D15C2D-C9F2-494F-969A-2CD40222392E}" destId="{34CF8999-8D0B-4844-91E7-C2657D7FC262}" srcOrd="7" destOrd="0" presId="urn:microsoft.com/office/officeart/2005/8/layout/hProcess9"/>
    <dgm:cxn modelId="{668547F6-A7B1-4F2F-9CD2-C3A1AA5EADB5}" type="presParOf" srcId="{E1D15C2D-C9F2-494F-969A-2CD40222392E}" destId="{F34434EF-EDAE-4252-AEA7-CBB8AE8CAD25}" srcOrd="8" destOrd="0" presId="urn:microsoft.com/office/officeart/2005/8/layout/hProcess9"/>
    <dgm:cxn modelId="{1170D118-3988-49B2-9B58-613FB0F0C39F}" type="presParOf" srcId="{E1D15C2D-C9F2-494F-969A-2CD40222392E}" destId="{9793B45A-A590-4AEA-8D6A-E2B2F6616CBC}" srcOrd="9" destOrd="0" presId="urn:microsoft.com/office/officeart/2005/8/layout/hProcess9"/>
    <dgm:cxn modelId="{217704BA-CFE6-435B-928B-2C222433C28C}" type="presParOf" srcId="{E1D15C2D-C9F2-494F-969A-2CD40222392E}" destId="{AE01B1FA-1B56-4387-8FA4-B5F6300609E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EEADF7-2629-4D63-9D59-85BC42860E35}" type="doc">
      <dgm:prSet loTypeId="urn:microsoft.com/office/officeart/2005/8/layout/hProcess9" loCatId="process" qsTypeId="urn:microsoft.com/office/officeart/2005/8/quickstyle/simple3" qsCatId="simple" csTypeId="urn:microsoft.com/office/officeart/2005/8/colors/accent2_5" csCatId="accent2" phldr="1"/>
      <dgm:spPr/>
    </dgm:pt>
    <dgm:pt modelId="{C13AFA8D-E599-4BF3-AAF5-41F49929E1A3}">
      <dgm:prSet phldrT="[Text]" custT="1"/>
      <dgm:spPr>
        <a:solidFill>
          <a:schemeClr val="accent3"/>
        </a:solidFill>
        <a:ln>
          <a:solidFill>
            <a:srgbClr val="003366"/>
          </a:solidFill>
        </a:ln>
      </dgm:spPr>
      <dgm:t>
        <a:bodyPr/>
        <a:lstStyle/>
        <a:p>
          <a:r>
            <a:rPr lang="ca-ES" sz="1100" dirty="0" err="1" smtClean="0">
              <a:solidFill>
                <a:srgbClr val="003366"/>
              </a:solidFill>
              <a:latin typeface="Calibri" pitchFamily="34" charset="0"/>
            </a:rPr>
            <a:t>Identificación</a:t>
          </a:r>
          <a:r>
            <a:rPr lang="ca-ES" sz="1100" dirty="0" smtClean="0">
              <a:solidFill>
                <a:srgbClr val="003366"/>
              </a:solidFill>
              <a:latin typeface="Calibri" pitchFamily="34" charset="0"/>
            </a:rPr>
            <a:t> de </a:t>
          </a:r>
          <a:r>
            <a:rPr lang="ca-ES" sz="1100" dirty="0" err="1" smtClean="0">
              <a:solidFill>
                <a:srgbClr val="003366"/>
              </a:solidFill>
              <a:latin typeface="Calibri" pitchFamily="34" charset="0"/>
            </a:rPr>
            <a:t>necesidades</a:t>
          </a:r>
          <a:r>
            <a:rPr lang="ca-ES" sz="1100" dirty="0" smtClean="0">
              <a:solidFill>
                <a:srgbClr val="003366"/>
              </a:solidFill>
              <a:latin typeface="Calibri" pitchFamily="34" charset="0"/>
            </a:rPr>
            <a:t> / </a:t>
          </a:r>
          <a:r>
            <a:rPr lang="ca-ES" sz="1100" dirty="0" err="1" smtClean="0">
              <a:solidFill>
                <a:srgbClr val="003366"/>
              </a:solidFill>
              <a:latin typeface="Calibri" pitchFamily="34" charset="0"/>
            </a:rPr>
            <a:t>retos</a:t>
          </a:r>
          <a:endParaRPr lang="ca-ES" sz="1100" dirty="0">
            <a:solidFill>
              <a:srgbClr val="003366"/>
            </a:solidFill>
            <a:latin typeface="Calibri" pitchFamily="34" charset="0"/>
          </a:endParaRPr>
        </a:p>
      </dgm:t>
    </dgm:pt>
    <dgm:pt modelId="{040F0491-7F18-4C16-A6B6-2CEA73DBE6F1}" type="parTrans" cxnId="{E590950A-6EB4-400B-984B-1341661C2EA6}">
      <dgm:prSet/>
      <dgm:spPr/>
      <dgm:t>
        <a:bodyPr/>
        <a:lstStyle/>
        <a:p>
          <a:endParaRPr lang="ca-ES"/>
        </a:p>
      </dgm:t>
    </dgm:pt>
    <dgm:pt modelId="{0E557EDE-27E2-48A3-9758-6875300F1084}" type="sibTrans" cxnId="{E590950A-6EB4-400B-984B-1341661C2EA6}">
      <dgm:prSet/>
      <dgm:spPr/>
      <dgm:t>
        <a:bodyPr/>
        <a:lstStyle/>
        <a:p>
          <a:endParaRPr lang="ca-ES"/>
        </a:p>
      </dgm:t>
    </dgm:pt>
    <dgm:pt modelId="{F9257870-8AD8-4915-8CB6-4BB77DDEC49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ca-ES" sz="1100" dirty="0" err="1" smtClean="0">
              <a:solidFill>
                <a:srgbClr val="003366"/>
              </a:solidFill>
              <a:latin typeface="Calibri" pitchFamily="34" charset="0"/>
            </a:rPr>
            <a:t>Traducción</a:t>
          </a:r>
          <a:r>
            <a:rPr lang="ca-ES" sz="1100" dirty="0" smtClean="0">
              <a:solidFill>
                <a:srgbClr val="003366"/>
              </a:solidFill>
              <a:latin typeface="Calibri" pitchFamily="34" charset="0"/>
            </a:rPr>
            <a:t> en </a:t>
          </a:r>
          <a:r>
            <a:rPr lang="ca-ES" sz="1100" dirty="0" err="1" smtClean="0">
              <a:solidFill>
                <a:srgbClr val="003366"/>
              </a:solidFill>
              <a:latin typeface="Calibri" pitchFamily="34" charset="0"/>
            </a:rPr>
            <a:t>especificaciones</a:t>
          </a:r>
          <a:r>
            <a:rPr lang="ca-ES" sz="1100" dirty="0" smtClean="0">
              <a:solidFill>
                <a:srgbClr val="003366"/>
              </a:solidFill>
              <a:latin typeface="Calibri" pitchFamily="34" charset="0"/>
            </a:rPr>
            <a:t> </a:t>
          </a:r>
          <a:r>
            <a:rPr lang="ca-ES" sz="1100" dirty="0" err="1" smtClean="0">
              <a:solidFill>
                <a:srgbClr val="003366"/>
              </a:solidFill>
              <a:latin typeface="Calibri" pitchFamily="34" charset="0"/>
            </a:rPr>
            <a:t>funcionales</a:t>
          </a:r>
          <a:endParaRPr lang="ca-ES" sz="1100" dirty="0">
            <a:solidFill>
              <a:srgbClr val="003366"/>
            </a:solidFill>
            <a:latin typeface="Calibri" pitchFamily="34" charset="0"/>
          </a:endParaRPr>
        </a:p>
      </dgm:t>
    </dgm:pt>
    <dgm:pt modelId="{EC75932F-550F-420F-850E-8CC76A8776DE}" type="parTrans" cxnId="{9A78C351-183F-461C-9610-392E21669F0A}">
      <dgm:prSet/>
      <dgm:spPr/>
      <dgm:t>
        <a:bodyPr/>
        <a:lstStyle/>
        <a:p>
          <a:endParaRPr lang="ca-ES"/>
        </a:p>
      </dgm:t>
    </dgm:pt>
    <dgm:pt modelId="{44121D70-F128-4BE6-93AD-9E0EFA779DCA}" type="sibTrans" cxnId="{9A78C351-183F-461C-9610-392E21669F0A}">
      <dgm:prSet/>
      <dgm:spPr/>
      <dgm:t>
        <a:bodyPr/>
        <a:lstStyle/>
        <a:p>
          <a:endParaRPr lang="ca-ES"/>
        </a:p>
      </dgm:t>
    </dgm:pt>
    <dgm:pt modelId="{502E4E8B-D32F-4043-841D-50895DEAA929}">
      <dgm:prSet phldrT="[Text]"/>
      <dgm:spPr>
        <a:solidFill>
          <a:schemeClr val="accent3"/>
        </a:solidFill>
        <a:ln>
          <a:solidFill>
            <a:srgbClr val="003366"/>
          </a:solidFill>
        </a:ln>
      </dgm:spPr>
      <dgm:t>
        <a:bodyPr/>
        <a:lstStyle/>
        <a:p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Proceso</a:t>
          </a:r>
          <a:r>
            <a:rPr lang="ca-ES" dirty="0" smtClean="0">
              <a:solidFill>
                <a:srgbClr val="003366"/>
              </a:solidFill>
              <a:latin typeface="Calibri" pitchFamily="34" charset="0"/>
            </a:rPr>
            <a:t> de oferta  (</a:t>
          </a:r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especificaciones</a:t>
          </a:r>
          <a:r>
            <a:rPr lang="ca-ES" dirty="0" smtClean="0">
              <a:solidFill>
                <a:srgbClr val="003366"/>
              </a:solidFill>
              <a:latin typeface="Calibri" pitchFamily="34" charset="0"/>
            </a:rPr>
            <a:t> </a:t>
          </a:r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tècnicas</a:t>
          </a:r>
          <a:r>
            <a:rPr lang="ca-ES" dirty="0" smtClean="0">
              <a:solidFill>
                <a:srgbClr val="003366"/>
              </a:solidFill>
              <a:latin typeface="Calibri" pitchFamily="34" charset="0"/>
            </a:rPr>
            <a:t>, </a:t>
          </a:r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diàllogo</a:t>
          </a:r>
          <a:r>
            <a:rPr lang="ca-ES" dirty="0" smtClean="0">
              <a:solidFill>
                <a:srgbClr val="003366"/>
              </a:solidFill>
              <a:latin typeface="Calibri" pitchFamily="34" charset="0"/>
            </a:rPr>
            <a:t>...)</a:t>
          </a:r>
          <a:endParaRPr lang="ca-ES" dirty="0">
            <a:solidFill>
              <a:srgbClr val="003366"/>
            </a:solidFill>
            <a:latin typeface="Calibri" pitchFamily="34" charset="0"/>
          </a:endParaRPr>
        </a:p>
      </dgm:t>
    </dgm:pt>
    <dgm:pt modelId="{B751F2CC-182C-44BE-BD32-94CFF216A1DA}" type="parTrans" cxnId="{8B139BFA-8C5D-454F-BE6D-BFAF20C62784}">
      <dgm:prSet/>
      <dgm:spPr/>
      <dgm:t>
        <a:bodyPr/>
        <a:lstStyle/>
        <a:p>
          <a:endParaRPr lang="ca-ES"/>
        </a:p>
      </dgm:t>
    </dgm:pt>
    <dgm:pt modelId="{1733D405-05CC-4273-BDD2-66DBD19F3642}" type="sibTrans" cxnId="{8B139BFA-8C5D-454F-BE6D-BFAF20C62784}">
      <dgm:prSet/>
      <dgm:spPr/>
      <dgm:t>
        <a:bodyPr/>
        <a:lstStyle/>
        <a:p>
          <a:endParaRPr lang="ca-ES"/>
        </a:p>
      </dgm:t>
    </dgm:pt>
    <dgm:pt modelId="{5724D07D-CD86-4862-B89D-99C7A201AC09}">
      <dgm:prSet/>
      <dgm:spPr>
        <a:solidFill>
          <a:schemeClr val="accent3"/>
        </a:solidFill>
        <a:ln>
          <a:solidFill>
            <a:srgbClr val="003366"/>
          </a:solidFill>
        </a:ln>
      </dgm:spPr>
      <dgm:t>
        <a:bodyPr/>
        <a:lstStyle/>
        <a:p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Evaluación</a:t>
          </a:r>
          <a:r>
            <a:rPr lang="ca-ES" dirty="0" smtClean="0">
              <a:solidFill>
                <a:srgbClr val="003366"/>
              </a:solidFill>
              <a:latin typeface="Calibri" pitchFamily="34" charset="0"/>
            </a:rPr>
            <a:t> de las </a:t>
          </a:r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ofertas</a:t>
          </a:r>
          <a:endParaRPr lang="ca-ES" dirty="0">
            <a:solidFill>
              <a:srgbClr val="003366"/>
            </a:solidFill>
            <a:latin typeface="Calibri" pitchFamily="34" charset="0"/>
          </a:endParaRPr>
        </a:p>
      </dgm:t>
    </dgm:pt>
    <dgm:pt modelId="{5CFCFEA8-E8F1-47FE-98CC-B7406FBCAB32}" type="parTrans" cxnId="{7DAEC233-0E6B-4A17-8E41-FFA625C49012}">
      <dgm:prSet/>
      <dgm:spPr/>
      <dgm:t>
        <a:bodyPr/>
        <a:lstStyle/>
        <a:p>
          <a:endParaRPr lang="ca-ES"/>
        </a:p>
      </dgm:t>
    </dgm:pt>
    <dgm:pt modelId="{BFE7219C-9DD6-4E87-912B-8D5FFE596E60}" type="sibTrans" cxnId="{7DAEC233-0E6B-4A17-8E41-FFA625C49012}">
      <dgm:prSet/>
      <dgm:spPr/>
      <dgm:t>
        <a:bodyPr/>
        <a:lstStyle/>
        <a:p>
          <a:endParaRPr lang="ca-ES"/>
        </a:p>
      </dgm:t>
    </dgm:pt>
    <dgm:pt modelId="{BF6F97AE-E90E-4CD9-B758-2C420122B80F}">
      <dgm:prSet/>
      <dgm:spPr>
        <a:solidFill>
          <a:schemeClr val="accent3"/>
        </a:solidFill>
        <a:ln>
          <a:solidFill>
            <a:srgbClr val="003366"/>
          </a:solidFill>
        </a:ln>
      </dgm:spPr>
      <dgm:t>
        <a:bodyPr/>
        <a:lstStyle/>
        <a:p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Gestión</a:t>
          </a:r>
          <a:r>
            <a:rPr lang="ca-ES" dirty="0" smtClean="0">
              <a:solidFill>
                <a:srgbClr val="003366"/>
              </a:solidFill>
              <a:latin typeface="Calibri" pitchFamily="34" charset="0"/>
            </a:rPr>
            <a:t>  de los </a:t>
          </a:r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contratos</a:t>
          </a:r>
          <a:endParaRPr lang="ca-ES" dirty="0">
            <a:solidFill>
              <a:srgbClr val="003366"/>
            </a:solidFill>
            <a:latin typeface="Calibri" pitchFamily="34" charset="0"/>
          </a:endParaRPr>
        </a:p>
      </dgm:t>
    </dgm:pt>
    <dgm:pt modelId="{5C3FA5A3-C921-4BBE-B28D-E7A5B7240BF7}" type="parTrans" cxnId="{50AA6D60-280B-4DBD-A843-876CBA2FA1B1}">
      <dgm:prSet/>
      <dgm:spPr/>
      <dgm:t>
        <a:bodyPr/>
        <a:lstStyle/>
        <a:p>
          <a:endParaRPr lang="ca-ES"/>
        </a:p>
      </dgm:t>
    </dgm:pt>
    <dgm:pt modelId="{9208CADF-F429-4E83-908A-CE4F1318E358}" type="sibTrans" cxnId="{50AA6D60-280B-4DBD-A843-876CBA2FA1B1}">
      <dgm:prSet/>
      <dgm:spPr/>
      <dgm:t>
        <a:bodyPr/>
        <a:lstStyle/>
        <a:p>
          <a:endParaRPr lang="ca-ES"/>
        </a:p>
      </dgm:t>
    </dgm:pt>
    <dgm:pt modelId="{833FEE91-C049-4EF1-9225-A0AA71351F90}">
      <dgm:prSet/>
      <dgm:spPr>
        <a:solidFill>
          <a:schemeClr val="accent3"/>
        </a:solidFill>
        <a:ln w="12700">
          <a:solidFill>
            <a:srgbClr val="003366"/>
          </a:solidFill>
        </a:ln>
      </dgm:spPr>
      <dgm:t>
        <a:bodyPr/>
        <a:lstStyle/>
        <a:p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Seguimiento</a:t>
          </a:r>
          <a:r>
            <a:rPr lang="ca-ES" dirty="0" smtClean="0">
              <a:solidFill>
                <a:srgbClr val="003366"/>
              </a:solidFill>
              <a:latin typeface="Calibri" pitchFamily="34" charset="0"/>
            </a:rPr>
            <a:t> e  </a:t>
          </a:r>
          <a:r>
            <a:rPr lang="ca-ES" dirty="0" err="1" smtClean="0">
              <a:solidFill>
                <a:srgbClr val="003366"/>
              </a:solidFill>
              <a:latin typeface="Calibri" pitchFamily="34" charset="0"/>
            </a:rPr>
            <a:t>implantación</a:t>
          </a:r>
          <a:endParaRPr lang="ca-ES" dirty="0">
            <a:solidFill>
              <a:srgbClr val="003366"/>
            </a:solidFill>
            <a:latin typeface="Calibri" pitchFamily="34" charset="0"/>
          </a:endParaRPr>
        </a:p>
      </dgm:t>
    </dgm:pt>
    <dgm:pt modelId="{4A150645-F256-4B86-A952-849799FF41DD}" type="parTrans" cxnId="{0382106D-6A9E-4F89-A87A-7BE1FCCE67A9}">
      <dgm:prSet/>
      <dgm:spPr/>
      <dgm:t>
        <a:bodyPr/>
        <a:lstStyle/>
        <a:p>
          <a:endParaRPr lang="ca-ES"/>
        </a:p>
      </dgm:t>
    </dgm:pt>
    <dgm:pt modelId="{C1C32F5A-B7C6-4441-9769-16FAA2896BD9}" type="sibTrans" cxnId="{0382106D-6A9E-4F89-A87A-7BE1FCCE67A9}">
      <dgm:prSet/>
      <dgm:spPr/>
      <dgm:t>
        <a:bodyPr/>
        <a:lstStyle/>
        <a:p>
          <a:endParaRPr lang="ca-ES"/>
        </a:p>
      </dgm:t>
    </dgm:pt>
    <dgm:pt modelId="{582FE691-55BE-4B7B-8A0D-5FCB5EE8115C}" type="pres">
      <dgm:prSet presAssocID="{2FEEADF7-2629-4D63-9D59-85BC42860E35}" presName="CompostProcess" presStyleCnt="0">
        <dgm:presLayoutVars>
          <dgm:dir/>
          <dgm:resizeHandles val="exact"/>
        </dgm:presLayoutVars>
      </dgm:prSet>
      <dgm:spPr/>
    </dgm:pt>
    <dgm:pt modelId="{D40EDAB9-DA57-440C-A0A0-4411F4658726}" type="pres">
      <dgm:prSet presAssocID="{2FEEADF7-2629-4D63-9D59-85BC42860E35}" presName="arrow" presStyleLbl="bgShp" presStyleIdx="0" presStyleCnt="1" custLinFactNeighborX="35" custLinFactNeighborY="-1384"/>
      <dgm:spPr>
        <a:solidFill>
          <a:srgbClr val="003366"/>
        </a:solidFill>
      </dgm:spPr>
    </dgm:pt>
    <dgm:pt modelId="{E1D15C2D-C9F2-494F-969A-2CD40222392E}" type="pres">
      <dgm:prSet presAssocID="{2FEEADF7-2629-4D63-9D59-85BC42860E35}" presName="linearProcess" presStyleCnt="0"/>
      <dgm:spPr/>
    </dgm:pt>
    <dgm:pt modelId="{5E7BA69F-8E59-457B-86D7-8ABFC7E25E1F}" type="pres">
      <dgm:prSet presAssocID="{C13AFA8D-E599-4BF3-AAF5-41F49929E1A3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2F14E03-A687-48B5-B092-4D5A9BE7DA2E}" type="pres">
      <dgm:prSet presAssocID="{0E557EDE-27E2-48A3-9758-6875300F1084}" presName="sibTrans" presStyleCnt="0"/>
      <dgm:spPr/>
    </dgm:pt>
    <dgm:pt modelId="{525158EC-E6A1-4279-8416-FE6157369EBA}" type="pres">
      <dgm:prSet presAssocID="{F9257870-8AD8-4915-8CB6-4BB77DDEC493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2C1B9F1-D6F0-4872-A70E-F1EFA6E320D7}" type="pres">
      <dgm:prSet presAssocID="{44121D70-F128-4BE6-93AD-9E0EFA779DCA}" presName="sibTrans" presStyleCnt="0"/>
      <dgm:spPr/>
    </dgm:pt>
    <dgm:pt modelId="{15EE54D9-C34B-465E-AADE-807561CE7058}" type="pres">
      <dgm:prSet presAssocID="{502E4E8B-D32F-4043-841D-50895DEAA929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7BB904F-400A-42CF-9F17-EF8FD71E3EE1}" type="pres">
      <dgm:prSet presAssocID="{1733D405-05CC-4273-BDD2-66DBD19F3642}" presName="sibTrans" presStyleCnt="0"/>
      <dgm:spPr/>
    </dgm:pt>
    <dgm:pt modelId="{CF63220B-F27B-42FD-AE57-3CEC668DFA43}" type="pres">
      <dgm:prSet presAssocID="{5724D07D-CD86-4862-B89D-99C7A201AC09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4CF8999-8D0B-4844-91E7-C2657D7FC262}" type="pres">
      <dgm:prSet presAssocID="{BFE7219C-9DD6-4E87-912B-8D5FFE596E60}" presName="sibTrans" presStyleCnt="0"/>
      <dgm:spPr/>
    </dgm:pt>
    <dgm:pt modelId="{F34434EF-EDAE-4252-AEA7-CBB8AE8CAD25}" type="pres">
      <dgm:prSet presAssocID="{BF6F97AE-E90E-4CD9-B758-2C420122B80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793B45A-A590-4AEA-8D6A-E2B2F6616CBC}" type="pres">
      <dgm:prSet presAssocID="{9208CADF-F429-4E83-908A-CE4F1318E358}" presName="sibTrans" presStyleCnt="0"/>
      <dgm:spPr/>
    </dgm:pt>
    <dgm:pt modelId="{AE01B1FA-1B56-4387-8FA4-B5F6300609E1}" type="pres">
      <dgm:prSet presAssocID="{833FEE91-C049-4EF1-9225-A0AA71351F90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31BDE32C-A08E-40DF-8B33-CE5070CDE7B4}" type="presOf" srcId="{F9257870-8AD8-4915-8CB6-4BB77DDEC493}" destId="{525158EC-E6A1-4279-8416-FE6157369EBA}" srcOrd="0" destOrd="0" presId="urn:microsoft.com/office/officeart/2005/8/layout/hProcess9"/>
    <dgm:cxn modelId="{E590950A-6EB4-400B-984B-1341661C2EA6}" srcId="{2FEEADF7-2629-4D63-9D59-85BC42860E35}" destId="{C13AFA8D-E599-4BF3-AAF5-41F49929E1A3}" srcOrd="0" destOrd="0" parTransId="{040F0491-7F18-4C16-A6B6-2CEA73DBE6F1}" sibTransId="{0E557EDE-27E2-48A3-9758-6875300F1084}"/>
    <dgm:cxn modelId="{0382106D-6A9E-4F89-A87A-7BE1FCCE67A9}" srcId="{2FEEADF7-2629-4D63-9D59-85BC42860E35}" destId="{833FEE91-C049-4EF1-9225-A0AA71351F90}" srcOrd="5" destOrd="0" parTransId="{4A150645-F256-4B86-A952-849799FF41DD}" sibTransId="{C1C32F5A-B7C6-4441-9769-16FAA2896BD9}"/>
    <dgm:cxn modelId="{43C43E43-08DC-4455-BAF5-973AF46E3332}" type="presOf" srcId="{C13AFA8D-E599-4BF3-AAF5-41F49929E1A3}" destId="{5E7BA69F-8E59-457B-86D7-8ABFC7E25E1F}" srcOrd="0" destOrd="0" presId="urn:microsoft.com/office/officeart/2005/8/layout/hProcess9"/>
    <dgm:cxn modelId="{7DAEC233-0E6B-4A17-8E41-FFA625C49012}" srcId="{2FEEADF7-2629-4D63-9D59-85BC42860E35}" destId="{5724D07D-CD86-4862-B89D-99C7A201AC09}" srcOrd="3" destOrd="0" parTransId="{5CFCFEA8-E8F1-47FE-98CC-B7406FBCAB32}" sibTransId="{BFE7219C-9DD6-4E87-912B-8D5FFE596E60}"/>
    <dgm:cxn modelId="{406B505B-ED89-4906-9EC3-06B8C4580E8A}" type="presOf" srcId="{833FEE91-C049-4EF1-9225-A0AA71351F90}" destId="{AE01B1FA-1B56-4387-8FA4-B5F6300609E1}" srcOrd="0" destOrd="0" presId="urn:microsoft.com/office/officeart/2005/8/layout/hProcess9"/>
    <dgm:cxn modelId="{463EAF8D-3F9D-4AB7-92FA-18779D864A96}" type="presOf" srcId="{5724D07D-CD86-4862-B89D-99C7A201AC09}" destId="{CF63220B-F27B-42FD-AE57-3CEC668DFA43}" srcOrd="0" destOrd="0" presId="urn:microsoft.com/office/officeart/2005/8/layout/hProcess9"/>
    <dgm:cxn modelId="{1D9F6741-AACE-42E0-9BD1-433FF2BECBE1}" type="presOf" srcId="{502E4E8B-D32F-4043-841D-50895DEAA929}" destId="{15EE54D9-C34B-465E-AADE-807561CE7058}" srcOrd="0" destOrd="0" presId="urn:microsoft.com/office/officeart/2005/8/layout/hProcess9"/>
    <dgm:cxn modelId="{9A78C351-183F-461C-9610-392E21669F0A}" srcId="{2FEEADF7-2629-4D63-9D59-85BC42860E35}" destId="{F9257870-8AD8-4915-8CB6-4BB77DDEC493}" srcOrd="1" destOrd="0" parTransId="{EC75932F-550F-420F-850E-8CC76A8776DE}" sibTransId="{44121D70-F128-4BE6-93AD-9E0EFA779DCA}"/>
    <dgm:cxn modelId="{8B139BFA-8C5D-454F-BE6D-BFAF20C62784}" srcId="{2FEEADF7-2629-4D63-9D59-85BC42860E35}" destId="{502E4E8B-D32F-4043-841D-50895DEAA929}" srcOrd="2" destOrd="0" parTransId="{B751F2CC-182C-44BE-BD32-94CFF216A1DA}" sibTransId="{1733D405-05CC-4273-BDD2-66DBD19F3642}"/>
    <dgm:cxn modelId="{C0880077-9980-4611-BAD7-D83F81F89195}" type="presOf" srcId="{2FEEADF7-2629-4D63-9D59-85BC42860E35}" destId="{582FE691-55BE-4B7B-8A0D-5FCB5EE8115C}" srcOrd="0" destOrd="0" presId="urn:microsoft.com/office/officeart/2005/8/layout/hProcess9"/>
    <dgm:cxn modelId="{50AA6D60-280B-4DBD-A843-876CBA2FA1B1}" srcId="{2FEEADF7-2629-4D63-9D59-85BC42860E35}" destId="{BF6F97AE-E90E-4CD9-B758-2C420122B80F}" srcOrd="4" destOrd="0" parTransId="{5C3FA5A3-C921-4BBE-B28D-E7A5B7240BF7}" sibTransId="{9208CADF-F429-4E83-908A-CE4F1318E358}"/>
    <dgm:cxn modelId="{DF996E13-85D9-421D-B077-39C9AED6B468}" type="presOf" srcId="{BF6F97AE-E90E-4CD9-B758-2C420122B80F}" destId="{F34434EF-EDAE-4252-AEA7-CBB8AE8CAD25}" srcOrd="0" destOrd="0" presId="urn:microsoft.com/office/officeart/2005/8/layout/hProcess9"/>
    <dgm:cxn modelId="{FB69F619-E80D-41CA-A970-E2FBAA0561F3}" type="presParOf" srcId="{582FE691-55BE-4B7B-8A0D-5FCB5EE8115C}" destId="{D40EDAB9-DA57-440C-A0A0-4411F4658726}" srcOrd="0" destOrd="0" presId="urn:microsoft.com/office/officeart/2005/8/layout/hProcess9"/>
    <dgm:cxn modelId="{7492ECC1-8825-4DEF-86BD-4521A38074E9}" type="presParOf" srcId="{582FE691-55BE-4B7B-8A0D-5FCB5EE8115C}" destId="{E1D15C2D-C9F2-494F-969A-2CD40222392E}" srcOrd="1" destOrd="0" presId="urn:microsoft.com/office/officeart/2005/8/layout/hProcess9"/>
    <dgm:cxn modelId="{8C9C8CDD-F905-4D09-8801-ADB88D3D0689}" type="presParOf" srcId="{E1D15C2D-C9F2-494F-969A-2CD40222392E}" destId="{5E7BA69F-8E59-457B-86D7-8ABFC7E25E1F}" srcOrd="0" destOrd="0" presId="urn:microsoft.com/office/officeart/2005/8/layout/hProcess9"/>
    <dgm:cxn modelId="{956F5E53-FC8C-4B57-8182-5BB964697D69}" type="presParOf" srcId="{E1D15C2D-C9F2-494F-969A-2CD40222392E}" destId="{E2F14E03-A687-48B5-B092-4D5A9BE7DA2E}" srcOrd="1" destOrd="0" presId="urn:microsoft.com/office/officeart/2005/8/layout/hProcess9"/>
    <dgm:cxn modelId="{123DE21B-416D-4227-83B0-4912B5A53D00}" type="presParOf" srcId="{E1D15C2D-C9F2-494F-969A-2CD40222392E}" destId="{525158EC-E6A1-4279-8416-FE6157369EBA}" srcOrd="2" destOrd="0" presId="urn:microsoft.com/office/officeart/2005/8/layout/hProcess9"/>
    <dgm:cxn modelId="{37DFF926-DB30-44DA-B5E6-D3F638E81B4F}" type="presParOf" srcId="{E1D15C2D-C9F2-494F-969A-2CD40222392E}" destId="{42C1B9F1-D6F0-4872-A70E-F1EFA6E320D7}" srcOrd="3" destOrd="0" presId="urn:microsoft.com/office/officeart/2005/8/layout/hProcess9"/>
    <dgm:cxn modelId="{D9ED450A-473D-4045-8DC9-E51F9F38AFFC}" type="presParOf" srcId="{E1D15C2D-C9F2-494F-969A-2CD40222392E}" destId="{15EE54D9-C34B-465E-AADE-807561CE7058}" srcOrd="4" destOrd="0" presId="urn:microsoft.com/office/officeart/2005/8/layout/hProcess9"/>
    <dgm:cxn modelId="{DCCF949C-F000-4759-975E-1E2E104EC370}" type="presParOf" srcId="{E1D15C2D-C9F2-494F-969A-2CD40222392E}" destId="{D7BB904F-400A-42CF-9F17-EF8FD71E3EE1}" srcOrd="5" destOrd="0" presId="urn:microsoft.com/office/officeart/2005/8/layout/hProcess9"/>
    <dgm:cxn modelId="{A65B2701-99A6-4A7A-93A6-C55D37DCDC97}" type="presParOf" srcId="{E1D15C2D-C9F2-494F-969A-2CD40222392E}" destId="{CF63220B-F27B-42FD-AE57-3CEC668DFA43}" srcOrd="6" destOrd="0" presId="urn:microsoft.com/office/officeart/2005/8/layout/hProcess9"/>
    <dgm:cxn modelId="{9244E0D8-88A3-44A8-B5C2-9E58F7871996}" type="presParOf" srcId="{E1D15C2D-C9F2-494F-969A-2CD40222392E}" destId="{34CF8999-8D0B-4844-91E7-C2657D7FC262}" srcOrd="7" destOrd="0" presId="urn:microsoft.com/office/officeart/2005/8/layout/hProcess9"/>
    <dgm:cxn modelId="{F8FE264B-3FD6-4702-BFE6-E02907E96322}" type="presParOf" srcId="{E1D15C2D-C9F2-494F-969A-2CD40222392E}" destId="{F34434EF-EDAE-4252-AEA7-CBB8AE8CAD25}" srcOrd="8" destOrd="0" presId="urn:microsoft.com/office/officeart/2005/8/layout/hProcess9"/>
    <dgm:cxn modelId="{621C3AF4-914A-4BFD-A182-8ED8547C71F0}" type="presParOf" srcId="{E1D15C2D-C9F2-494F-969A-2CD40222392E}" destId="{9793B45A-A590-4AEA-8D6A-E2B2F6616CBC}" srcOrd="9" destOrd="0" presId="urn:microsoft.com/office/officeart/2005/8/layout/hProcess9"/>
    <dgm:cxn modelId="{71A5D78D-C665-4CFF-BFA8-6F3E50BE4223}" type="presParOf" srcId="{E1D15C2D-C9F2-494F-969A-2CD40222392E}" destId="{AE01B1FA-1B56-4387-8FA4-B5F6300609E1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0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02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4D4D73-6FCF-43BD-9322-881265D077C8}" type="datetimeFigureOut">
              <a:rPr lang="ca-ES"/>
              <a:pPr>
                <a:defRPr/>
              </a:pPr>
              <a:t>06/06/2016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ca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0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02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0C2A75-8385-4E67-8FD9-D23CD7DCB07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AB65B495-3E7A-45EC-9156-DE5D8E902FFE}" type="slidenum">
              <a:rPr lang="ca-ES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a-E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587B2C6-537C-4E01-B4D1-AF07F81D7392}" type="slidenum">
              <a:rPr lang="ca-ES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a-ES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4888" y="685800"/>
            <a:ext cx="48498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FFB0BB2A-F7B7-42ED-BB21-2887B4FEE3C0}" type="slidenum">
              <a:rPr lang="ca-ES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a-ES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7888" y="685800"/>
            <a:ext cx="51038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F7019057-274D-46DD-900C-E8666FED78D9}" type="slidenum">
              <a:rPr lang="ca-ES">
                <a:latin typeface="Times" pitchFamily="18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a-ES">
              <a:latin typeface="Times" pitchFamily="18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6498CC40-0191-401F-ABAB-A8C0BA1B4518}" type="slidenum">
              <a:rPr lang="ca-ES">
                <a:latin typeface="Times" pitchFamily="18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a-ES">
              <a:latin typeface="Times" pitchFamily="18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66FB541-71E5-4F7E-9B23-5A7C97377F47}" type="slidenum">
              <a:rPr lang="ca-ES">
                <a:latin typeface="Times" pitchFamily="18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a-ES">
              <a:latin typeface="Times" pitchFamily="18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4888" y="685800"/>
            <a:ext cx="48498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C8B94BE8-E5B1-49ED-88E9-F8157BFF8F45}" type="slidenum">
              <a:rPr lang="ca-ES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a-E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8B1C4A48-0876-4EF9-AEC7-5FEABC2A41CD}" type="slidenum">
              <a:rPr lang="ca-ES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a-E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4888" y="685800"/>
            <a:ext cx="48498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166534C3-E67E-45A0-BB87-DB31EF8F4E10}" type="slidenum">
              <a:rPr lang="ca-ES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a-ES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4888" y="685800"/>
            <a:ext cx="48498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961B1A52-3E59-4547-9A09-C7C4CFFA7D04}" type="slidenum">
              <a:rPr lang="ca-ES">
                <a:latin typeface="Times" pitchFamily="18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a-ES">
              <a:latin typeface="Times" pitchFamily="18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E8BCB9-C88C-4F57-97AE-09A51AFC4FCC}" type="slidenum">
              <a:rPr lang="ca-ES" sz="1200">
                <a:solidFill>
                  <a:srgbClr val="000000"/>
                </a:solidFill>
                <a:latin typeface="Times" pitchFamily="18" charset="0"/>
              </a:rPr>
              <a:pPr algn="r"/>
              <a:t>15</a:t>
            </a:fld>
            <a:endParaRPr lang="ca-ES" sz="12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BE0CEC9A-51F8-44F8-AEE1-2CCCB9EA0CBC}" type="slidenum">
              <a:rPr lang="ca-ES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a-ES">
              <a:solidFill>
                <a:srgbClr val="000000"/>
              </a:solidFill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94BBE6E2-2404-4CB6-A3AD-C8A0C81F5603}" type="slidenum">
              <a:rPr lang="ca-ES">
                <a:solidFill>
                  <a:srgbClr val="000000"/>
                </a:solidFill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a-ES">
              <a:solidFill>
                <a:srgbClr val="000000"/>
              </a:solidFill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04888" y="685800"/>
            <a:ext cx="48498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D51420F4-FF47-4B41-AF3F-EB16E9B82FF0}" type="slidenum">
              <a:rPr lang="fi-FI"/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6D26-B5CD-4C32-8B86-92CBBFABB987}" type="datetimeFigureOut">
              <a:rPr lang="ca-ES"/>
              <a:pPr>
                <a:defRPr/>
              </a:pPr>
              <a:t>06/06/2016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D9350-E693-4C34-A6EB-AA578D6975D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760B-208C-4DE0-AFD1-46BEEF2760A9}" type="datetimeFigureOut">
              <a:rPr lang="ca-ES"/>
              <a:pPr>
                <a:defRPr/>
              </a:pPr>
              <a:t>06/06/2016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5CDB-725A-4D24-9A57-65D370EEAC2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995F-B3F0-445A-8DA1-C6A9947CA3F5}" type="datetimeFigureOut">
              <a:rPr lang="ca-ES"/>
              <a:pPr>
                <a:defRPr/>
              </a:pPr>
              <a:t>06/06/2016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DAB55-EC51-4566-886A-D1CC3AFF540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56163" y="6278563"/>
            <a:ext cx="273843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278" y="1195988"/>
            <a:ext cx="4572722" cy="523908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s-ES" noProof="0"/>
          </a:p>
        </p:txBody>
      </p:sp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766220" y="2886328"/>
            <a:ext cx="4090773" cy="1128762"/>
          </a:xfrm>
        </p:spPr>
        <p:txBody>
          <a:bodyPr/>
          <a:lstStyle>
            <a:lvl1pPr>
              <a:lnSpc>
                <a:spcPct val="95000"/>
              </a:lnSpc>
              <a:defRPr sz="29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06917" y="6028945"/>
            <a:ext cx="4740104" cy="303897"/>
          </a:xfrm>
        </p:spPr>
        <p:txBody>
          <a:bodyPr anchor="b"/>
          <a:lstStyle>
            <a:lvl1pPr>
              <a:lnSpc>
                <a:spcPts val="1994"/>
              </a:lnSpc>
              <a:defRPr sz="1600" b="1" smtClean="0"/>
            </a:lvl1pPr>
          </a:lstStyle>
          <a:p>
            <a:r>
              <a:rPr lang="en-US" smtClean="0"/>
              <a:t>Click to edit Master subtitle style</a:t>
            </a:r>
            <a:endParaRPr lang="es-ES" dirty="0" smtClean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1A61-98EF-4216-9F02-5E6B42E2BA7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E93944BC-0683-4058-85DB-A69C4A472D0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A4DDBBBB-CC82-47AB-BF6A-0B26B40AB26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8E45A8DB-C62E-4FC1-9365-E518125C67C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6480" y="1604328"/>
            <a:ext cx="4042080" cy="45220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6800" y="1604328"/>
            <a:ext cx="4043520" cy="452207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76A1A7D3-EAA3-43BC-AD01-557A674963D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423022C6-F859-45C2-8D26-7F5CAD462B0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DF0F74FE-0E00-45E6-90AA-1D62D4F7B07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ECA05F15-1AD7-4EF1-B586-A6243E480AE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CC3F-59B7-4D07-A4B8-DFF06067C812}" type="datetimeFigureOut">
              <a:rPr lang="ca-ES"/>
              <a:pPr>
                <a:defRPr/>
              </a:pPr>
              <a:t>06/06/2016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BD6E9-242E-45F4-A522-5667726EB7B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8091D5F6-1566-4295-8A12-D88E005C081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40114B29-CE1D-4D38-AD1E-877D6395E35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5E240576-198E-4BD4-B93C-3EBCBB292F4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4880" cy="585277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277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AECC2F24-793A-4939-A96E-638637FC769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689432"/>
            <a:ext cx="6400800" cy="5816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accent3">
                    <a:lumMod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56163" y="6278563"/>
            <a:ext cx="273843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278" y="1195984"/>
            <a:ext cx="4572722" cy="523908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s-ES" noProof="0"/>
          </a:p>
        </p:txBody>
      </p:sp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766216" y="2886328"/>
            <a:ext cx="4090773" cy="1128762"/>
          </a:xfrm>
        </p:spPr>
        <p:txBody>
          <a:bodyPr/>
          <a:lstStyle>
            <a:lvl1pPr>
              <a:lnSpc>
                <a:spcPct val="95000"/>
              </a:lnSpc>
              <a:defRPr sz="29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06914" y="6028943"/>
            <a:ext cx="4740104" cy="303897"/>
          </a:xfrm>
        </p:spPr>
        <p:txBody>
          <a:bodyPr anchor="b"/>
          <a:lstStyle>
            <a:lvl1pPr>
              <a:lnSpc>
                <a:spcPts val="1994"/>
              </a:lnSpc>
              <a:defRPr sz="1600" b="1" smtClean="0"/>
            </a:lvl1pPr>
          </a:lstStyle>
          <a:p>
            <a:r>
              <a:rPr lang="en-US" smtClean="0"/>
              <a:t>Click to edit Master subtitle style</a:t>
            </a:r>
            <a:endParaRPr lang="es-ES" dirty="0" smtClean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02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fld id="{6F498F5F-223C-4F2F-8466-E1D77936320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6F2C-0CDD-4A35-971B-16010E086B5D}" type="datetimeFigureOut">
              <a:rPr lang="ca-ES"/>
              <a:pPr>
                <a:defRPr/>
              </a:pPr>
              <a:t>06/06/2016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95E1-1E53-490F-A08F-0CAACB93F94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3F31-F081-4A87-9ECA-1424442E9903}" type="datetimeFigureOut">
              <a:rPr lang="ca-ES"/>
              <a:pPr>
                <a:defRPr/>
              </a:pPr>
              <a:t>06/06/2016</a:t>
            </a:fld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0378-6157-4700-B567-0E90B7BBAD55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9FE4B-8273-41D7-928E-16E789C34D33}" type="datetimeFigureOut">
              <a:rPr lang="ca-ES"/>
              <a:pPr>
                <a:defRPr/>
              </a:pPr>
              <a:t>06/06/2016</a:t>
            </a:fld>
            <a:endParaRPr lang="ca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C252-D606-44E7-9C7A-198A1313308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9D99-1DFB-4364-9D59-FCF22911FF34}" type="datetimeFigureOut">
              <a:rPr lang="ca-ES"/>
              <a:pPr>
                <a:defRPr/>
              </a:pPr>
              <a:t>06/06/2016</a:t>
            </a:fld>
            <a:endParaRPr lang="ca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5482-3E31-4868-9DEA-77BB7F3EF8D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7F5C-20ED-45D4-A17D-CEDC92DF4441}" type="datetimeFigureOut">
              <a:rPr lang="ca-ES"/>
              <a:pPr>
                <a:defRPr/>
              </a:pPr>
              <a:t>06/06/2016</a:t>
            </a:fld>
            <a:endParaRPr lang="ca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3D38-D1A7-4421-AA04-ACA5167C2A9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BDD79-1025-47EA-AC5C-4F12371215E0}" type="datetimeFigureOut">
              <a:rPr lang="ca-ES"/>
              <a:pPr>
                <a:defRPr/>
              </a:pPr>
              <a:t>06/06/2016</a:t>
            </a:fld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AB85-79A4-41E5-A526-3FE46FC06A7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07023-2DB7-49B5-A4DB-583FE65E45A3}" type="datetimeFigureOut">
              <a:rPr lang="ca-ES"/>
              <a:pPr>
                <a:defRPr/>
              </a:pPr>
              <a:t>06/06/2016</a:t>
            </a:fld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E83E-6A71-4AAB-8BE6-51550276498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ca-E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l" defTabSz="91402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12D937-6052-4CDD-9FE9-0A33B65F7DC4}" type="datetimeFigureOut">
              <a:rPr lang="ca-ES"/>
              <a:pPr>
                <a:defRPr/>
              </a:pPr>
              <a:t>06/06/2016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ctr" defTabSz="91402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r" defTabSz="91402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45AF5B-6037-4313-AABB-D13FC0C668F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701" r:id="rId12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325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4075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defRPr>
            </a:lvl1pPr>
          </a:lstStyle>
          <a:p>
            <a:endParaRPr lang="es-ES_trad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4013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defRPr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5663" cy="468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defRPr>
            </a:lvl1pPr>
          </a:lstStyle>
          <a:p>
            <a:fld id="{EB07804F-1313-4BFC-AF1C-FA4893387D65}" type="slidenum">
              <a:rPr lang="es-ES_tradnl"/>
              <a:pPr/>
              <a:t>‹Nº›</a:t>
            </a:fld>
            <a:endParaRPr lang="es-ES_tradnl"/>
          </a:p>
        </p:txBody>
      </p:sp>
      <p:pic>
        <p:nvPicPr>
          <p:cNvPr id="14343" name="Imagen 3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403350" y="6253163"/>
            <a:ext cx="33210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4856163" y="6278563"/>
            <a:ext cx="273843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68863"/>
            <a:ext cx="6400800" cy="1752600"/>
          </a:xfrm>
        </p:spPr>
        <p:txBody>
          <a:bodyPr rtlCol="0">
            <a:normAutofit/>
          </a:bodyPr>
          <a:lstStyle/>
          <a:p>
            <a:pPr defTabSz="914021" fontAlgn="auto">
              <a:spcAft>
                <a:spcPts val="0"/>
              </a:spcAft>
              <a:buClr>
                <a:srgbClr val="CC0033"/>
              </a:buClr>
              <a:buFont typeface="Wingdings" pitchFamily="2" charset="2"/>
              <a:buNone/>
              <a:defRPr/>
            </a:pPr>
            <a:endParaRPr lang="en-US" smtClean="0">
              <a:latin typeface="Helvetica Bold" charset="0"/>
            </a:endParaRPr>
          </a:p>
          <a:p>
            <a:pPr defTabSz="914021" fontAlgn="auto">
              <a:spcAft>
                <a:spcPts val="0"/>
              </a:spcAft>
              <a:buClr>
                <a:srgbClr val="CC0033"/>
              </a:buClr>
              <a:buFont typeface="Wingdings" pitchFamily="2" charset="2"/>
              <a:buNone/>
              <a:defRPr/>
            </a:pPr>
            <a:endParaRPr lang="en-US" smtClean="0">
              <a:latin typeface="Helvetica Bold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685800" y="1962150"/>
            <a:ext cx="777398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6" tIns="52147" rIns="104296" bIns="52147"/>
          <a:lstStyle/>
          <a:p>
            <a:pPr algn="ctr">
              <a:spcBef>
                <a:spcPct val="20000"/>
              </a:spcBef>
              <a:buClr>
                <a:srgbClr val="CC0033"/>
              </a:buClr>
              <a:buFont typeface="Wingdings" pitchFamily="2" charset="2"/>
              <a:buNone/>
            </a:pPr>
            <a:endParaRPr lang="en-US" sz="3200">
              <a:latin typeface="Helvetica Bold"/>
            </a:endParaRPr>
          </a:p>
          <a:p>
            <a:pPr algn="ctr">
              <a:spcBef>
                <a:spcPct val="20000"/>
              </a:spcBef>
              <a:buClr>
                <a:srgbClr val="CC0033"/>
              </a:buClr>
              <a:buFont typeface="Wingdings" pitchFamily="2" charset="2"/>
              <a:buNone/>
            </a:pPr>
            <a:endParaRPr lang="en-US" sz="3200">
              <a:latin typeface="Helvetica Bold"/>
            </a:endParaRP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2819400" y="12954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ca-ES">
              <a:latin typeface="Calibri" pitchFamily="34" charset="0"/>
            </a:endParaRP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1692275" y="3141663"/>
            <a:ext cx="6400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b="1">
              <a:solidFill>
                <a:srgbClr val="003366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ca-ES" b="1">
              <a:solidFill>
                <a:srgbClr val="003366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ca-ES" b="1">
              <a:solidFill>
                <a:srgbClr val="003366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ca-ES" b="1">
              <a:solidFill>
                <a:srgbClr val="003366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ca-ES" b="1">
              <a:solidFill>
                <a:srgbClr val="003366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ca-ES" b="1">
              <a:solidFill>
                <a:srgbClr val="003366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ca-ES" b="1">
                <a:solidFill>
                  <a:srgbClr val="003366"/>
                </a:solidFill>
                <a:latin typeface="Calibri" pitchFamily="34" charset="0"/>
              </a:rPr>
              <a:t>Ramon Maspons,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ca-ES" b="1">
                <a:solidFill>
                  <a:srgbClr val="003366"/>
                </a:solidFill>
                <a:latin typeface="Calibri" pitchFamily="34" charset="0"/>
              </a:rPr>
              <a:t>Coordinador innovació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ca-ES" b="1">
                <a:solidFill>
                  <a:srgbClr val="003366"/>
                </a:solidFill>
                <a:latin typeface="Calibri" pitchFamily="34" charset="0"/>
              </a:rPr>
              <a:t>AQuAS</a:t>
            </a:r>
            <a:endParaRPr lang="en-US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9702" name="Line 12"/>
          <p:cNvSpPr>
            <a:spLocks noChangeShapeType="1"/>
          </p:cNvSpPr>
          <p:nvPr/>
        </p:nvSpPr>
        <p:spPr bwMode="auto">
          <a:xfrm>
            <a:off x="539750" y="2924175"/>
            <a:ext cx="7697788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s-ES"/>
          </a:p>
        </p:txBody>
      </p:sp>
      <p:pic>
        <p:nvPicPr>
          <p:cNvPr id="29703" name="Imagen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6253163"/>
            <a:ext cx="33210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6278563"/>
            <a:ext cx="273843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1090613" y="10175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 defTabSz="9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i="1" dirty="0" err="1">
                <a:solidFill>
                  <a:srgbClr val="003366"/>
                </a:solidFill>
                <a:latin typeface="+mn-lt"/>
              </a:rPr>
              <a:t>Finançament</a:t>
            </a:r>
            <a:r>
              <a:rPr lang="pt-BR" sz="2800" i="1" dirty="0">
                <a:solidFill>
                  <a:srgbClr val="003366"/>
                </a:solidFill>
                <a:latin typeface="+mn-lt"/>
              </a:rPr>
              <a:t> </a:t>
            </a:r>
            <a:r>
              <a:rPr lang="pt-BR" sz="2800" i="1" dirty="0" err="1">
                <a:solidFill>
                  <a:srgbClr val="003366"/>
                </a:solidFill>
                <a:latin typeface="+mn-lt"/>
              </a:rPr>
              <a:t>als</a:t>
            </a:r>
            <a:r>
              <a:rPr lang="pt-BR" sz="2800" i="1" dirty="0">
                <a:solidFill>
                  <a:srgbClr val="003366"/>
                </a:solidFill>
                <a:latin typeface="+mn-lt"/>
              </a:rPr>
              <a:t> </a:t>
            </a:r>
            <a:r>
              <a:rPr lang="pt-BR" sz="2800" i="1" dirty="0" err="1">
                <a:solidFill>
                  <a:srgbClr val="003366"/>
                </a:solidFill>
                <a:latin typeface="+mn-lt"/>
              </a:rPr>
              <a:t>poders</a:t>
            </a:r>
            <a:r>
              <a:rPr lang="pt-BR" sz="2800" i="1" dirty="0">
                <a:solidFill>
                  <a:srgbClr val="003366"/>
                </a:solidFill>
                <a:latin typeface="+mn-lt"/>
              </a:rPr>
              <a:t> </a:t>
            </a:r>
            <a:r>
              <a:rPr lang="pt-BR" sz="2800" i="1" dirty="0" err="1">
                <a:solidFill>
                  <a:srgbClr val="003366"/>
                </a:solidFill>
                <a:latin typeface="+mn-lt"/>
              </a:rPr>
              <a:t>adjudicadors</a:t>
            </a:r>
            <a:r>
              <a:rPr lang="pt-BR" sz="2800" i="1" dirty="0">
                <a:solidFill>
                  <a:srgbClr val="003366"/>
                </a:solidFill>
                <a:latin typeface="+mn-lt"/>
              </a:rPr>
              <a:t> per a </a:t>
            </a:r>
            <a:br>
              <a:rPr lang="pt-BR" sz="2800" i="1" dirty="0">
                <a:solidFill>
                  <a:srgbClr val="003366"/>
                </a:solidFill>
                <a:latin typeface="+mn-lt"/>
              </a:rPr>
            </a:br>
            <a:r>
              <a:rPr lang="ca-ES" sz="2800" i="1" dirty="0">
                <a:solidFill>
                  <a:srgbClr val="003366"/>
                </a:solidFill>
                <a:latin typeface="+mn-lt"/>
              </a:rPr>
              <a:t>realitzar CPI i experiències de CPI en l’àmbit</a:t>
            </a:r>
            <a:br>
              <a:rPr lang="ca-ES" sz="2800" i="1" dirty="0">
                <a:solidFill>
                  <a:srgbClr val="003366"/>
                </a:solidFill>
                <a:latin typeface="+mn-lt"/>
              </a:rPr>
            </a:br>
            <a:r>
              <a:rPr lang="ca-ES" sz="2800" i="1" dirty="0">
                <a:solidFill>
                  <a:srgbClr val="003366"/>
                </a:solidFill>
                <a:latin typeface="+mn-lt"/>
              </a:rPr>
              <a:t>sanitari i social</a:t>
            </a:r>
            <a:br>
              <a:rPr lang="ca-ES" sz="2800" i="1" dirty="0">
                <a:solidFill>
                  <a:srgbClr val="003366"/>
                </a:solidFill>
                <a:latin typeface="+mn-lt"/>
              </a:rPr>
            </a:br>
            <a:endParaRPr lang="en-US" sz="2800" i="1" kern="0" dirty="0">
              <a:solidFill>
                <a:srgbClr val="003366"/>
              </a:solidFill>
              <a:latin typeface="Calibri" pitchFamily="34" charset="0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684213" y="1628775"/>
            <a:ext cx="77739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6" tIns="52147" rIns="104296" bIns="52147"/>
          <a:lstStyle/>
          <a:p>
            <a:pPr marL="341313" indent="-341313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s-ES_tradnl" sz="3200">
              <a:latin typeface="Helvetica Bold"/>
              <a:ea typeface="Arial Unicode MS" pitchFamily="34" charset="-128"/>
            </a:endParaRPr>
          </a:p>
          <a:p>
            <a:pPr marL="341313" indent="-341313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s-ES_tradnl" sz="3200">
              <a:latin typeface="Helvetica Bold"/>
              <a:ea typeface="Arial Unicode MS" pitchFamily="34" charset="-128"/>
            </a:endParaRPr>
          </a:p>
        </p:txBody>
      </p:sp>
      <p:sp>
        <p:nvSpPr>
          <p:cNvPr id="40963" name="Line 6"/>
          <p:cNvSpPr>
            <a:spLocks noChangeShapeType="1"/>
          </p:cNvSpPr>
          <p:nvPr/>
        </p:nvSpPr>
        <p:spPr bwMode="auto">
          <a:xfrm>
            <a:off x="611188" y="10525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s-ES"/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2819400" y="12954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ca-ES">
              <a:ea typeface="Arial Unicode MS" pitchFamily="34" charset="-128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998538" y="188913"/>
            <a:ext cx="71469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b"/>
          <a:lstStyle/>
          <a:p>
            <a:pPr algn="ctr"/>
            <a:r>
              <a:rPr lang="ca-ES" sz="2000" b="1" i="1">
                <a:solidFill>
                  <a:srgbClr val="003366"/>
                </a:solidFill>
                <a:latin typeface="Calibri" pitchFamily="34" charset="0"/>
              </a:rPr>
              <a:t>Helados para la dieta</a:t>
            </a:r>
          </a:p>
        </p:txBody>
      </p:sp>
      <p:grpSp>
        <p:nvGrpSpPr>
          <p:cNvPr id="40966" name="Group 3"/>
          <p:cNvGrpSpPr>
            <a:grpSpLocks/>
          </p:cNvGrpSpPr>
          <p:nvPr/>
        </p:nvGrpSpPr>
        <p:grpSpPr bwMode="auto">
          <a:xfrm>
            <a:off x="250825" y="1268413"/>
            <a:ext cx="8785225" cy="3330575"/>
            <a:chOff x="158" y="1026"/>
            <a:chExt cx="5534" cy="2098"/>
          </a:xfrm>
        </p:grpSpPr>
        <p:pic>
          <p:nvPicPr>
            <p:cNvPr id="40969" name="Picture 4" descr="demuestra-helados-mejoran-calidad-enfermos_TINIMA20120425_0447_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" y="1026"/>
              <a:ext cx="3312" cy="2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5" descr="helado_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15" y="1026"/>
              <a:ext cx="2177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7" name="Rectangle 2"/>
          <p:cNvSpPr txBox="1">
            <a:spLocks noChangeArrowheads="1"/>
          </p:cNvSpPr>
          <p:nvPr/>
        </p:nvSpPr>
        <p:spPr bwMode="auto">
          <a:xfrm>
            <a:off x="611188" y="4724400"/>
            <a:ext cx="799306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</a:pPr>
            <a:r>
              <a:rPr lang="es-ES" b="1">
                <a:solidFill>
                  <a:srgbClr val="003366"/>
                </a:solidFill>
                <a:latin typeface="Calibri" pitchFamily="34" charset="0"/>
              </a:rPr>
              <a:t>Incluir helados en la dieta de enfermos de cáncer mejoró su calidad de vida</a:t>
            </a:r>
          </a:p>
          <a:p>
            <a:pPr algn="ctr">
              <a:spcBef>
                <a:spcPct val="20000"/>
              </a:spcBef>
            </a:pPr>
            <a:r>
              <a:rPr lang="es-ES" b="1">
                <a:solidFill>
                  <a:srgbClr val="003366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323850" y="549433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ES">
                <a:solidFill>
                  <a:srgbClr val="003366"/>
                </a:solidFill>
                <a:latin typeface="Calibri" pitchFamily="34" charset="0"/>
              </a:rPr>
              <a:t>Un estudio realizado en los hospitales de Sabadell y Terrassa determina que proporcionar helado a los enfermos de las unidades de oncología resulta beneficioso para su salud y su estado de ánimo. </a:t>
            </a:r>
            <a:r>
              <a:rPr lang="es-ES" i="1">
                <a:solidFill>
                  <a:srgbClr val="003366"/>
                </a:solidFill>
                <a:latin typeface="Calibri" pitchFamily="34" charset="0"/>
              </a:rPr>
              <a:t>Clinical and Traslational Oncology 2012 </a:t>
            </a:r>
          </a:p>
          <a:p>
            <a:pPr algn="just">
              <a:lnSpc>
                <a:spcPct val="80000"/>
              </a:lnSpc>
            </a:pPr>
            <a:endParaRPr lang="es-ES" i="1">
              <a:solidFill>
                <a:srgbClr val="003366"/>
              </a:solidFill>
              <a:latin typeface="Calibri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ES" i="1">
                <a:solidFill>
                  <a:srgbClr val="003366"/>
                </a:solidFill>
                <a:latin typeface="Calibri" pitchFamily="34" charset="0"/>
              </a:rPr>
              <a:t>Angelo Corvitto «Los secretos del helado»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n-US" smtClean="0">
              <a:latin typeface="Helvetica Bold"/>
            </a:endParaRPr>
          </a:p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n-US" smtClean="0">
              <a:latin typeface="Helvetica Bold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85800" y="1962150"/>
            <a:ext cx="777398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6" tIns="52147" rIns="104296" bIns="52147"/>
          <a:lstStyle/>
          <a:p>
            <a:pPr marL="341313" indent="-341313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n-US" sz="3200">
              <a:solidFill>
                <a:srgbClr val="000000"/>
              </a:solidFill>
              <a:latin typeface="Helvetica Bold"/>
              <a:ea typeface="Arial Unicode MS" pitchFamily="34" charset="-128"/>
            </a:endParaRPr>
          </a:p>
          <a:p>
            <a:pPr marL="341313" indent="-341313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n-US" sz="3200">
              <a:solidFill>
                <a:srgbClr val="000000"/>
              </a:solidFill>
              <a:latin typeface="Helvetica Bold"/>
              <a:ea typeface="Arial Unicode MS" pitchFamily="34" charset="-128"/>
            </a:endParaRPr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603250" y="620713"/>
            <a:ext cx="7697788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s-ES"/>
          </a:p>
        </p:txBody>
      </p:sp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2819400" y="12954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ca-ES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3014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1313" indent="-341313">
              <a:spcBef>
                <a:spcPct val="20000"/>
              </a:spcBef>
              <a:buFontTx/>
              <a:buChar char="•"/>
            </a:pPr>
            <a:endParaRPr lang="ca-ES">
              <a:solidFill>
                <a:srgbClr val="000000"/>
              </a:solidFill>
              <a:latin typeface="Times" pitchFamily="18" charset="0"/>
              <a:ea typeface="Arial Unicode MS" pitchFamily="34" charset="-128"/>
            </a:endParaRPr>
          </a:p>
        </p:txBody>
      </p:sp>
      <p:grpSp>
        <p:nvGrpSpPr>
          <p:cNvPr id="43015" name="Group 2"/>
          <p:cNvGrpSpPr>
            <a:grpSpLocks/>
          </p:cNvGrpSpPr>
          <p:nvPr/>
        </p:nvGrpSpPr>
        <p:grpSpPr bwMode="auto">
          <a:xfrm>
            <a:off x="179388" y="692150"/>
            <a:ext cx="6407150" cy="4176713"/>
            <a:chOff x="158" y="184"/>
            <a:chExt cx="5579" cy="4017"/>
          </a:xfrm>
        </p:grpSpPr>
        <p:pic>
          <p:nvPicPr>
            <p:cNvPr id="43028" name="Picture 3" descr="Ambulancia-01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58" y="209"/>
              <a:ext cx="5353" cy="3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9" name="Picture 4" descr="img?s=MLV&amp;f=12605302_9763"/>
            <p:cNvPicPr>
              <a:picLocks noChangeAspect="1" noChangeArrowheads="1"/>
            </p:cNvPicPr>
            <p:nvPr/>
          </p:nvPicPr>
          <p:blipFill>
            <a:blip r:embed="rId5"/>
            <a:srcRect l="14880" t="33809" r="22977"/>
            <a:stretch>
              <a:fillRect/>
            </a:stretch>
          </p:blipFill>
          <p:spPr bwMode="auto">
            <a:xfrm>
              <a:off x="3107" y="186"/>
              <a:ext cx="1044" cy="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0" name="Picture 5" descr="camara_axis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172519">
              <a:off x="340" y="1298"/>
              <a:ext cx="730" cy="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1" name="Picture 6" descr="ivl-oksilog300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32" y="184"/>
              <a:ext cx="1263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2" name="Picture 7" descr="lantronix_ubox2100_i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87" y="1389"/>
              <a:ext cx="1002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33" name="Line 8"/>
            <p:cNvSpPr>
              <a:spLocks noChangeShapeType="1"/>
            </p:cNvSpPr>
            <p:nvPr/>
          </p:nvSpPr>
          <p:spPr bwMode="auto">
            <a:xfrm>
              <a:off x="3878" y="1071"/>
              <a:ext cx="227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034" name="Line 9"/>
            <p:cNvSpPr>
              <a:spLocks noChangeShapeType="1"/>
            </p:cNvSpPr>
            <p:nvPr/>
          </p:nvSpPr>
          <p:spPr bwMode="auto">
            <a:xfrm flipH="1">
              <a:off x="4468" y="1117"/>
              <a:ext cx="408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43035" name="Picture 10" descr="CBY-0755J"/>
            <p:cNvPicPr>
              <a:picLocks noChangeAspect="1" noChangeArrowheads="1"/>
            </p:cNvPicPr>
            <p:nvPr/>
          </p:nvPicPr>
          <p:blipFill>
            <a:blip r:embed="rId9"/>
            <a:srcRect t="12807" r="3741" b="10358"/>
            <a:stretch>
              <a:fillRect/>
            </a:stretch>
          </p:blipFill>
          <p:spPr bwMode="auto">
            <a:xfrm>
              <a:off x="2426" y="2976"/>
              <a:ext cx="1315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6" name="Picture 11" descr="182590d1238984663-cachina-todoautos-modem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77" y="3113"/>
              <a:ext cx="1157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37" name="Line 12"/>
            <p:cNvSpPr>
              <a:spLocks noChangeShapeType="1"/>
            </p:cNvSpPr>
            <p:nvPr/>
          </p:nvSpPr>
          <p:spPr bwMode="auto">
            <a:xfrm>
              <a:off x="930" y="2115"/>
              <a:ext cx="1995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038" name="Line 13"/>
            <p:cNvSpPr>
              <a:spLocks noChangeShapeType="1"/>
            </p:cNvSpPr>
            <p:nvPr/>
          </p:nvSpPr>
          <p:spPr bwMode="auto">
            <a:xfrm flipH="1">
              <a:off x="3152" y="2024"/>
              <a:ext cx="1043" cy="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039" name="Line 14"/>
            <p:cNvSpPr>
              <a:spLocks noChangeShapeType="1"/>
            </p:cNvSpPr>
            <p:nvPr/>
          </p:nvSpPr>
          <p:spPr bwMode="auto">
            <a:xfrm>
              <a:off x="2426" y="2024"/>
              <a:ext cx="635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pic>
          <p:nvPicPr>
            <p:cNvPr id="43040" name="Picture 15" descr="tablet-pc-robusta-16437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91" y="1298"/>
              <a:ext cx="1095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41" name="Line 16"/>
            <p:cNvSpPr>
              <a:spLocks noChangeShapeType="1"/>
            </p:cNvSpPr>
            <p:nvPr/>
          </p:nvSpPr>
          <p:spPr bwMode="auto">
            <a:xfrm>
              <a:off x="3243" y="3430"/>
              <a:ext cx="1315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3042" name="Oval 17"/>
            <p:cNvSpPr>
              <a:spLocks noChangeArrowheads="1"/>
            </p:cNvSpPr>
            <p:nvPr/>
          </p:nvSpPr>
          <p:spPr bwMode="auto">
            <a:xfrm>
              <a:off x="4921" y="2886"/>
              <a:ext cx="726" cy="4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>
                <a:ea typeface="Arial Unicode MS" pitchFamily="34" charset="-128"/>
              </a:endParaRPr>
            </a:p>
          </p:txBody>
        </p:sp>
        <p:sp>
          <p:nvSpPr>
            <p:cNvPr id="43043" name="Oval 18"/>
            <p:cNvSpPr>
              <a:spLocks noChangeArrowheads="1"/>
            </p:cNvSpPr>
            <p:nvPr/>
          </p:nvSpPr>
          <p:spPr bwMode="auto">
            <a:xfrm>
              <a:off x="4830" y="2840"/>
              <a:ext cx="907" cy="49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a-ES">
                <a:ea typeface="Arial Unicode MS" pitchFamily="34" charset="-128"/>
              </a:endParaRPr>
            </a:p>
          </p:txBody>
        </p:sp>
      </p:grpSp>
      <p:grpSp>
        <p:nvGrpSpPr>
          <p:cNvPr id="43016" name="Group 20"/>
          <p:cNvGrpSpPr>
            <a:grpSpLocks/>
          </p:cNvGrpSpPr>
          <p:nvPr/>
        </p:nvGrpSpPr>
        <p:grpSpPr bwMode="auto">
          <a:xfrm>
            <a:off x="3924300" y="2492375"/>
            <a:ext cx="4968875" cy="4292600"/>
            <a:chOff x="2517" y="1616"/>
            <a:chExt cx="3130" cy="2704"/>
          </a:xfrm>
        </p:grpSpPr>
        <p:sp>
          <p:nvSpPr>
            <p:cNvPr id="43018" name="Rectangle 21"/>
            <p:cNvSpPr>
              <a:spLocks noChangeArrowheads="1"/>
            </p:cNvSpPr>
            <p:nvPr/>
          </p:nvSpPr>
          <p:spPr bwMode="auto">
            <a:xfrm>
              <a:off x="4241" y="1616"/>
              <a:ext cx="1406" cy="145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>
                <a:ea typeface="Arial Unicode MS" pitchFamily="34" charset="-128"/>
              </a:endParaRPr>
            </a:p>
          </p:txBody>
        </p:sp>
        <p:sp>
          <p:nvSpPr>
            <p:cNvPr id="43019" name="Rectangle 22"/>
            <p:cNvSpPr>
              <a:spLocks noChangeArrowheads="1"/>
            </p:cNvSpPr>
            <p:nvPr/>
          </p:nvSpPr>
          <p:spPr bwMode="auto">
            <a:xfrm>
              <a:off x="2517" y="3067"/>
              <a:ext cx="3130" cy="125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a-ES">
                <a:ea typeface="Arial Unicode MS" pitchFamily="34" charset="-128"/>
              </a:endParaRPr>
            </a:p>
          </p:txBody>
        </p:sp>
        <p:grpSp>
          <p:nvGrpSpPr>
            <p:cNvPr id="43020" name="Group 23"/>
            <p:cNvGrpSpPr>
              <a:grpSpLocks/>
            </p:cNvGrpSpPr>
            <p:nvPr/>
          </p:nvGrpSpPr>
          <p:grpSpPr bwMode="auto">
            <a:xfrm>
              <a:off x="4195" y="3022"/>
              <a:ext cx="1361" cy="1187"/>
              <a:chOff x="181" y="0"/>
              <a:chExt cx="5375" cy="4300"/>
            </a:xfrm>
          </p:grpSpPr>
          <p:grpSp>
            <p:nvGrpSpPr>
              <p:cNvPr id="43023" name="Group 24"/>
              <p:cNvGrpSpPr>
                <a:grpSpLocks/>
              </p:cNvGrpSpPr>
              <p:nvPr/>
            </p:nvGrpSpPr>
            <p:grpSpPr bwMode="auto">
              <a:xfrm>
                <a:off x="181" y="0"/>
                <a:ext cx="5375" cy="4300"/>
                <a:chOff x="181" y="0"/>
                <a:chExt cx="5375" cy="4300"/>
              </a:xfrm>
            </p:grpSpPr>
            <p:pic>
              <p:nvPicPr>
                <p:cNvPr id="43026" name="36 Imagen" descr="1.bmp"/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 l="5170" r="2585" b="6776"/>
                <a:stretch>
                  <a:fillRect/>
                </a:stretch>
              </p:blipFill>
              <p:spPr bwMode="auto">
                <a:xfrm>
                  <a:off x="181" y="0"/>
                  <a:ext cx="5375" cy="4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027" name="Oval 26"/>
                <p:cNvSpPr>
                  <a:spLocks noChangeArrowheads="1"/>
                </p:cNvSpPr>
                <p:nvPr/>
              </p:nvSpPr>
              <p:spPr bwMode="auto">
                <a:xfrm>
                  <a:off x="4793" y="935"/>
                  <a:ext cx="227" cy="2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a-ES">
                    <a:ea typeface="Arial Unicode MS" pitchFamily="34" charset="-128"/>
                  </a:endParaRPr>
                </a:p>
              </p:txBody>
            </p:sp>
          </p:grpSp>
          <p:sp>
            <p:nvSpPr>
              <p:cNvPr id="43024" name="Rectangle 27"/>
              <p:cNvSpPr>
                <a:spLocks noChangeArrowheads="1"/>
              </p:cNvSpPr>
              <p:nvPr/>
            </p:nvSpPr>
            <p:spPr bwMode="auto">
              <a:xfrm>
                <a:off x="2835" y="391"/>
                <a:ext cx="136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a-ES">
                  <a:ea typeface="Arial Unicode MS" pitchFamily="34" charset="-128"/>
                </a:endParaRPr>
              </a:p>
            </p:txBody>
          </p:sp>
          <p:sp>
            <p:nvSpPr>
              <p:cNvPr id="43025" name="Rectangle 28"/>
              <p:cNvSpPr>
                <a:spLocks noChangeArrowheads="1"/>
              </p:cNvSpPr>
              <p:nvPr/>
            </p:nvSpPr>
            <p:spPr bwMode="auto">
              <a:xfrm>
                <a:off x="4830" y="300"/>
                <a:ext cx="136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a-ES">
                  <a:ea typeface="Arial Unicode MS" pitchFamily="34" charset="-128"/>
                </a:endParaRPr>
              </a:p>
            </p:txBody>
          </p:sp>
        </p:grpSp>
        <p:pic>
          <p:nvPicPr>
            <p:cNvPr id="43021" name="Picture 29"/>
            <p:cNvPicPr>
              <a:picLocks noChangeAspect="1" noChangeArrowheads="1"/>
            </p:cNvPicPr>
            <p:nvPr/>
          </p:nvPicPr>
          <p:blipFill>
            <a:blip r:embed="rId13"/>
            <a:srcRect l="41341" t="27396" r="26172" b="22520"/>
            <a:stretch>
              <a:fillRect/>
            </a:stretch>
          </p:blipFill>
          <p:spPr bwMode="auto">
            <a:xfrm>
              <a:off x="4377" y="1888"/>
              <a:ext cx="1179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2" name="Picture 30"/>
            <p:cNvPicPr>
              <a:picLocks noChangeAspect="1" noChangeArrowheads="1"/>
            </p:cNvPicPr>
            <p:nvPr/>
          </p:nvPicPr>
          <p:blipFill>
            <a:blip r:embed="rId14"/>
            <a:srcRect l="15681" t="24100" r="46550" b="36797"/>
            <a:stretch>
              <a:fillRect/>
            </a:stretch>
          </p:blipFill>
          <p:spPr bwMode="auto">
            <a:xfrm>
              <a:off x="2562" y="3249"/>
              <a:ext cx="1492" cy="965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</p:pic>
      </p:grpSp>
      <p:sp>
        <p:nvSpPr>
          <p:cNvPr id="43017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115888"/>
            <a:ext cx="7859713" cy="854075"/>
          </a:xfrm>
        </p:spPr>
        <p:txBody>
          <a:bodyPr/>
          <a:lstStyle/>
          <a:p>
            <a:r>
              <a:rPr lang="ca-ES" sz="2000" b="1" i="1" smtClean="0">
                <a:solidFill>
                  <a:srgbClr val="003366"/>
                </a:solidFill>
                <a:latin typeface="Calibri" pitchFamily="34" charset="0"/>
              </a:rPr>
              <a:t>Integración de fuentes de información</a:t>
            </a:r>
            <a:br>
              <a:rPr lang="ca-ES" sz="2000" b="1" i="1" smtClean="0">
                <a:solidFill>
                  <a:srgbClr val="003366"/>
                </a:solidFill>
                <a:latin typeface="Calibri" pitchFamily="34" charset="0"/>
              </a:rPr>
            </a:br>
            <a:endParaRPr lang="es-ES" sz="200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75" name="think-cell Slide" r:id="rId5" imgW="360" imgH="360" progId="">
              <p:embed/>
            </p:oleObj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ym typeface="Arial"/>
            </a:endParaRPr>
          </a:p>
        </p:txBody>
      </p:sp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6163" y="6278563"/>
            <a:ext cx="273843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Imagen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17638" y="6253163"/>
            <a:ext cx="33210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Slide Number Placeholder 9"/>
          <p:cNvSpPr>
            <a:spLocks/>
          </p:cNvSpPr>
          <p:nvPr/>
        </p:nvSpPr>
        <p:spPr bwMode="auto">
          <a:xfrm>
            <a:off x="8505825" y="6496050"/>
            <a:ext cx="282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075"/>
              </a:lnSpc>
            </a:pPr>
            <a:fld id="{49EED4FD-4F0B-457C-AC95-D6F29FCE758A}" type="slidenum">
              <a:rPr lang="es-ES" sz="900" b="1">
                <a:solidFill>
                  <a:srgbClr val="002776"/>
                </a:solidFill>
                <a:ea typeface="Arial Unicode MS" pitchFamily="34" charset="-128"/>
              </a:rPr>
              <a:pPr>
                <a:lnSpc>
                  <a:spcPts val="1075"/>
                </a:lnSpc>
              </a:pPr>
              <a:t>12</a:t>
            </a:fld>
            <a:endParaRPr lang="es-ES" sz="900" b="1">
              <a:solidFill>
                <a:srgbClr val="002776"/>
              </a:solidFill>
              <a:ea typeface="Arial Unicode MS" pitchFamily="34" charset="-128"/>
            </a:endParaRPr>
          </a:p>
        </p:txBody>
      </p:sp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95988" y="3875088"/>
            <a:ext cx="255428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330200" y="3683000"/>
            <a:ext cx="5357813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ts val="2700"/>
              </a:lnSpc>
              <a:buClr>
                <a:srgbClr val="003366"/>
              </a:buClr>
              <a:buFont typeface="Wingdings" pitchFamily="2" charset="2"/>
              <a:buChar char="§"/>
            </a:pPr>
            <a:r>
              <a:rPr lang="ca-ES" sz="1600">
                <a:solidFill>
                  <a:srgbClr val="003366"/>
                </a:solidFill>
                <a:ea typeface="Arial Unicode MS" pitchFamily="34" charset="-128"/>
              </a:rPr>
              <a:t>Identificació d’ àmbits preferents per la innovació:</a:t>
            </a:r>
          </a:p>
          <a:p>
            <a:pPr marL="739775" lvl="1" indent="-285750" algn="just">
              <a:lnSpc>
                <a:spcPts val="2700"/>
              </a:lnSpc>
              <a:buClr>
                <a:srgbClr val="003366"/>
              </a:buClr>
              <a:buFont typeface="Wingdings" pitchFamily="2" charset="2"/>
              <a:buChar char="ü"/>
            </a:pPr>
            <a:r>
              <a:rPr lang="ca-ES" sz="1600">
                <a:solidFill>
                  <a:srgbClr val="003366"/>
                </a:solidFill>
                <a:ea typeface="Arial Unicode MS" pitchFamily="34" charset="-128"/>
              </a:rPr>
              <a:t>Àmbit del medicament, la farmàcia i la prestació farmacèutica</a:t>
            </a:r>
          </a:p>
          <a:p>
            <a:pPr marL="739775" lvl="1" indent="-285750" algn="just">
              <a:lnSpc>
                <a:spcPts val="2700"/>
              </a:lnSpc>
              <a:buClr>
                <a:srgbClr val="003366"/>
              </a:buClr>
              <a:buFont typeface="Wingdings" pitchFamily="2" charset="2"/>
              <a:buChar char="ü"/>
            </a:pPr>
            <a:r>
              <a:rPr lang="ca-ES" sz="1600">
                <a:solidFill>
                  <a:srgbClr val="003366"/>
                </a:solidFill>
                <a:ea typeface="Arial Unicode MS" pitchFamily="34" charset="-128"/>
              </a:rPr>
              <a:t>Àmbit de les tecnologies de la informació i la comunicació (TIC)</a:t>
            </a:r>
          </a:p>
          <a:p>
            <a:pPr marL="739775" lvl="1" indent="-285750" algn="just">
              <a:lnSpc>
                <a:spcPts val="2700"/>
              </a:lnSpc>
              <a:buClr>
                <a:srgbClr val="003366"/>
              </a:buClr>
              <a:buFont typeface="Wingdings" pitchFamily="2" charset="2"/>
              <a:buChar char="ü"/>
            </a:pPr>
            <a:r>
              <a:rPr lang="ca-ES" sz="1600">
                <a:solidFill>
                  <a:srgbClr val="003366"/>
                </a:solidFill>
                <a:ea typeface="Arial Unicode MS" pitchFamily="34" charset="-128"/>
              </a:rPr>
              <a:t>Àmbit de la contractació de serveis sanitaris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" y="1190625"/>
            <a:ext cx="8521700" cy="101600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 algn="just" defTabSz="91402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defRPr/>
            </a:pPr>
            <a:r>
              <a:rPr lang="ca-ES" b="1" dirty="0">
                <a:solidFill>
                  <a:srgbClr val="003366"/>
                </a:solidFill>
                <a:latin typeface="+mn-lt"/>
              </a:rPr>
              <a:t>Creació per part del Servei Català de la Salut, amb el recolzament de </a:t>
            </a:r>
            <a:r>
              <a:rPr lang="ca-ES" b="1" dirty="0" err="1">
                <a:solidFill>
                  <a:srgbClr val="003366"/>
                </a:solidFill>
                <a:latin typeface="+mn-lt"/>
              </a:rPr>
              <a:t>l’AQuAS</a:t>
            </a:r>
            <a:r>
              <a:rPr lang="ca-ES" b="1" dirty="0">
                <a:solidFill>
                  <a:srgbClr val="003366"/>
                </a:solidFill>
                <a:latin typeface="+mn-lt"/>
              </a:rPr>
              <a:t>, de </a:t>
            </a:r>
            <a:r>
              <a:rPr lang="ca-ES" b="1" i="1" dirty="0">
                <a:solidFill>
                  <a:srgbClr val="003366"/>
                </a:solidFill>
                <a:latin typeface="+mn-lt"/>
              </a:rPr>
              <a:t>Models innovadores en l’ adopció i avaluació d’ instruments per la millora de la eficiència en la prestació de serveis sanitaris. </a:t>
            </a:r>
            <a:endParaRPr lang="ca-ES" b="1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3083" name="Rectangle 3"/>
          <p:cNvSpPr>
            <a:spLocks noChangeArrowheads="1"/>
          </p:cNvSpPr>
          <p:nvPr/>
        </p:nvSpPr>
        <p:spPr bwMode="auto">
          <a:xfrm>
            <a:off x="338138" y="2522538"/>
            <a:ext cx="85629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ts val="2700"/>
              </a:lnSpc>
              <a:buClr>
                <a:srgbClr val="003366"/>
              </a:buClr>
              <a:buFont typeface="Wingdings" pitchFamily="2" charset="2"/>
              <a:buChar char="§"/>
            </a:pPr>
            <a:r>
              <a:rPr lang="ca-ES" sz="1600">
                <a:solidFill>
                  <a:srgbClr val="003366"/>
                </a:solidFill>
                <a:ea typeface="Arial Unicode MS" pitchFamily="34" charset="-128"/>
              </a:rPr>
              <a:t>Els proveïdors del SISCAT presenten iniciatives per a  desenvolupar innovacions de producte, procés i organització.</a:t>
            </a:r>
          </a:p>
          <a:p>
            <a:pPr marL="285750" indent="-285750">
              <a:lnSpc>
                <a:spcPts val="2700"/>
              </a:lnSpc>
              <a:buClr>
                <a:srgbClr val="003366"/>
              </a:buClr>
              <a:buFont typeface="Wingdings" pitchFamily="2" charset="2"/>
              <a:buChar char="§"/>
            </a:pPr>
            <a:r>
              <a:rPr lang="ca-ES" sz="1600">
                <a:solidFill>
                  <a:srgbClr val="003366"/>
                </a:solidFill>
                <a:ea typeface="Arial Unicode MS" pitchFamily="34" charset="-128"/>
              </a:rPr>
              <a:t>L’ AQuAS avalua la proposta i participa en el disseny  i  desenvolupament</a:t>
            </a:r>
            <a:r>
              <a:rPr lang="es-ES" sz="1600">
                <a:solidFill>
                  <a:srgbClr val="003366"/>
                </a:solidFill>
                <a:ea typeface="Arial Unicode MS" pitchFamily="34" charset="-128"/>
              </a:rPr>
              <a:t>.</a:t>
            </a:r>
          </a:p>
        </p:txBody>
      </p:sp>
      <p:sp>
        <p:nvSpPr>
          <p:cNvPr id="3084" name="Line 5"/>
          <p:cNvSpPr>
            <a:spLocks noChangeShapeType="1"/>
          </p:cNvSpPr>
          <p:nvPr/>
        </p:nvSpPr>
        <p:spPr bwMode="auto">
          <a:xfrm>
            <a:off x="611188" y="765175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1116013" y="0"/>
            <a:ext cx="71485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defTabSz="911225"/>
            <a:r>
              <a:rPr lang="es-ES" sz="2000" b="1" i="1">
                <a:solidFill>
                  <a:srgbClr val="3D4869"/>
                </a:solidFill>
                <a:latin typeface="Calibri" pitchFamily="34" charset="0"/>
                <a:ea typeface="Arial Unicode MS" pitchFamily="34" charset="-128"/>
              </a:rPr>
              <a:t>La millora de serveis sanitaris mitjançant  la innovació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268413"/>
            <a:ext cx="73056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060575"/>
            <a:ext cx="255428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 de flecha"/>
          <p:cNvCxnSpPr/>
          <p:nvPr/>
        </p:nvCxnSpPr>
        <p:spPr>
          <a:xfrm flipH="1">
            <a:off x="3876675" y="2606675"/>
            <a:ext cx="16637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1116013" y="0"/>
            <a:ext cx="71485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b"/>
          <a:lstStyle/>
          <a:p>
            <a:pPr defTabSz="911225"/>
            <a:r>
              <a:rPr lang="es-ES" sz="2000" b="1" i="1">
                <a:solidFill>
                  <a:srgbClr val="3D4869"/>
                </a:solidFill>
                <a:latin typeface="Calibri" pitchFamily="34" charset="0"/>
                <a:ea typeface="Arial Unicode MS" pitchFamily="34" charset="-128"/>
              </a:rPr>
              <a:t>La millora de serveis sanitaris mitjançant  la innovació</a:t>
            </a: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611188" y="765175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n-US" smtClean="0">
              <a:latin typeface="Helvetica Bold"/>
            </a:endParaRPr>
          </a:p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n-US" smtClean="0">
              <a:latin typeface="Helvetica Bold"/>
            </a:endParaRP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685800" y="1962150"/>
            <a:ext cx="777398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42900" indent="-342900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n-US" sz="3200">
              <a:latin typeface="Helvetica Bold"/>
              <a:ea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n-US" sz="3200">
              <a:latin typeface="Helvetica Bold"/>
              <a:ea typeface="Arial Unicode MS" pitchFamily="34" charset="-128"/>
            </a:endParaRPr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>
            <a:off x="611188" y="10525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2819400" y="12954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>
              <a:ea typeface="Arial Unicode MS" pitchFamily="34" charset="-128"/>
            </a:endParaRPr>
          </a:p>
        </p:txBody>
      </p:sp>
      <p:sp>
        <p:nvSpPr>
          <p:cNvPr id="48134" name="4 Marcador de contenido"/>
          <p:cNvSpPr txBox="1">
            <a:spLocks/>
          </p:cNvSpPr>
          <p:nvPr/>
        </p:nvSpPr>
        <p:spPr bwMode="auto">
          <a:xfrm>
            <a:off x="4318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És una actuació administrativa de foment de la innovació orientada a potenciar el desenvolupament de nous mercats innovadors des del costat de la demanda mitjançant l’ instrument de la contractació pública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Objectius: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Millora dels serveis públics mitjançant la incorporació de bens i /o serveis innovadors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Foment de la innovació empresarial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Impuls a la internacionalització de la innovació utilitzant el mercat públic local com client de llançament o de referència.</a:t>
            </a:r>
          </a:p>
        </p:txBody>
      </p:sp>
      <p:sp>
        <p:nvSpPr>
          <p:cNvPr id="48135" name="3 Título"/>
          <p:cNvSpPr txBox="1">
            <a:spLocks/>
          </p:cNvSpPr>
          <p:nvPr/>
        </p:nvSpPr>
        <p:spPr bwMode="auto">
          <a:xfrm>
            <a:off x="431800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000" b="1" i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Compra Pública d’innovació (CPI,PPI)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Line 5"/>
          <p:cNvSpPr>
            <a:spLocks noChangeShapeType="1"/>
          </p:cNvSpPr>
          <p:nvPr/>
        </p:nvSpPr>
        <p:spPr bwMode="auto">
          <a:xfrm>
            <a:off x="611188" y="10525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0178" name="Line 4"/>
          <p:cNvSpPr>
            <a:spLocks noChangeShapeType="1"/>
          </p:cNvSpPr>
          <p:nvPr/>
        </p:nvSpPr>
        <p:spPr bwMode="auto">
          <a:xfrm>
            <a:off x="1403350" y="5445125"/>
            <a:ext cx="6840538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0179" name="Line 5"/>
          <p:cNvSpPr>
            <a:spLocks noChangeShapeType="1"/>
          </p:cNvSpPr>
          <p:nvPr/>
        </p:nvSpPr>
        <p:spPr bwMode="auto">
          <a:xfrm flipV="1">
            <a:off x="1403350" y="1628775"/>
            <a:ext cx="0" cy="381635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0" y="1341438"/>
            <a:ext cx="1414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4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Grau d’innovació</a:t>
            </a:r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8101013" y="5594350"/>
            <a:ext cx="73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4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Termini</a:t>
            </a:r>
          </a:p>
        </p:txBody>
      </p:sp>
      <p:sp>
        <p:nvSpPr>
          <p:cNvPr id="50182" name="Text Box 8"/>
          <p:cNvSpPr txBox="1">
            <a:spLocks noChangeArrowheads="1"/>
          </p:cNvSpPr>
          <p:nvPr/>
        </p:nvSpPr>
        <p:spPr bwMode="auto">
          <a:xfrm>
            <a:off x="1403350" y="5665788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4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Curt</a:t>
            </a:r>
          </a:p>
        </p:txBody>
      </p:sp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4716463" y="5665788"/>
            <a:ext cx="461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4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Mig</a:t>
            </a:r>
          </a:p>
        </p:txBody>
      </p:sp>
      <p:sp>
        <p:nvSpPr>
          <p:cNvPr id="50184" name="Text Box 10"/>
          <p:cNvSpPr txBox="1">
            <a:spLocks noChangeArrowheads="1"/>
          </p:cNvSpPr>
          <p:nvPr/>
        </p:nvSpPr>
        <p:spPr bwMode="auto">
          <a:xfrm>
            <a:off x="7451725" y="5665788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4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LLarg</a:t>
            </a:r>
          </a:p>
        </p:txBody>
      </p:sp>
      <p:sp>
        <p:nvSpPr>
          <p:cNvPr id="50185" name="Text Box 11"/>
          <p:cNvSpPr txBox="1">
            <a:spLocks noChangeArrowheads="1"/>
          </p:cNvSpPr>
          <p:nvPr/>
        </p:nvSpPr>
        <p:spPr bwMode="auto">
          <a:xfrm>
            <a:off x="539750" y="1920875"/>
            <a:ext cx="388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4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Alt</a:t>
            </a:r>
          </a:p>
        </p:txBody>
      </p:sp>
      <p:sp>
        <p:nvSpPr>
          <p:cNvPr id="50186" name="Text Box 12"/>
          <p:cNvSpPr txBox="1">
            <a:spLocks noChangeArrowheads="1"/>
          </p:cNvSpPr>
          <p:nvPr/>
        </p:nvSpPr>
        <p:spPr bwMode="auto">
          <a:xfrm>
            <a:off x="684213" y="4802188"/>
            <a:ext cx="485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4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Baix</a:t>
            </a:r>
          </a:p>
        </p:txBody>
      </p:sp>
      <p:sp>
        <p:nvSpPr>
          <p:cNvPr id="50187" name="Oval 16"/>
          <p:cNvSpPr>
            <a:spLocks noChangeArrowheads="1"/>
          </p:cNvSpPr>
          <p:nvPr/>
        </p:nvSpPr>
        <p:spPr bwMode="auto">
          <a:xfrm>
            <a:off x="1116013" y="3933825"/>
            <a:ext cx="3024187" cy="1655763"/>
          </a:xfrm>
          <a:prstGeom prst="ellipse">
            <a:avLst/>
          </a:prstGeom>
          <a:solidFill>
            <a:srgbClr val="003366"/>
          </a:solidFill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ea typeface="Arial Unicode MS" pitchFamily="34" charset="-128"/>
            </a:endParaRPr>
          </a:p>
        </p:txBody>
      </p:sp>
      <p:sp>
        <p:nvSpPr>
          <p:cNvPr id="50188" name="Oval 17"/>
          <p:cNvSpPr>
            <a:spLocks noChangeArrowheads="1"/>
          </p:cNvSpPr>
          <p:nvPr/>
        </p:nvSpPr>
        <p:spPr bwMode="auto">
          <a:xfrm>
            <a:off x="3203575" y="2565400"/>
            <a:ext cx="3024188" cy="1655763"/>
          </a:xfrm>
          <a:prstGeom prst="ellipse">
            <a:avLst/>
          </a:prstGeom>
          <a:solidFill>
            <a:srgbClr val="003366"/>
          </a:solidFill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ea typeface="Arial Unicode MS" pitchFamily="34" charset="-128"/>
            </a:endParaRPr>
          </a:p>
        </p:txBody>
      </p:sp>
      <p:sp>
        <p:nvSpPr>
          <p:cNvPr id="50189" name="Oval 18"/>
          <p:cNvSpPr>
            <a:spLocks noChangeArrowheads="1"/>
          </p:cNvSpPr>
          <p:nvPr/>
        </p:nvSpPr>
        <p:spPr bwMode="auto">
          <a:xfrm>
            <a:off x="5795963" y="1557338"/>
            <a:ext cx="3168650" cy="1584325"/>
          </a:xfrm>
          <a:prstGeom prst="ellipse">
            <a:avLst/>
          </a:prstGeom>
          <a:solidFill>
            <a:srgbClr val="003366"/>
          </a:solidFill>
          <a:ln w="381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ca-ES">
              <a:ea typeface="Arial Unicode MS" pitchFamily="34" charset="-128"/>
            </a:endParaRPr>
          </a:p>
        </p:txBody>
      </p:sp>
      <p:sp>
        <p:nvSpPr>
          <p:cNvPr id="50190" name="Text Box 19"/>
          <p:cNvSpPr txBox="1">
            <a:spLocks noChangeArrowheads="1"/>
          </p:cNvSpPr>
          <p:nvPr/>
        </p:nvSpPr>
        <p:spPr bwMode="auto">
          <a:xfrm>
            <a:off x="1619250" y="1196975"/>
            <a:ext cx="285432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a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Business sector renewal</a:t>
            </a:r>
          </a:p>
          <a:p>
            <a:pPr algn="ctr"/>
            <a:r>
              <a:rPr lang="ca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Creació de mercats – Creixement potencial</a:t>
            </a:r>
          </a:p>
        </p:txBody>
      </p:sp>
      <p:sp>
        <p:nvSpPr>
          <p:cNvPr id="50191" name="Line 20"/>
          <p:cNvSpPr>
            <a:spLocks noChangeShapeType="1"/>
          </p:cNvSpPr>
          <p:nvPr/>
        </p:nvSpPr>
        <p:spPr bwMode="auto">
          <a:xfrm>
            <a:off x="2195513" y="2060575"/>
            <a:ext cx="0" cy="1655763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0192" name="Line 21"/>
          <p:cNvSpPr>
            <a:spLocks noChangeShapeType="1"/>
          </p:cNvSpPr>
          <p:nvPr/>
        </p:nvSpPr>
        <p:spPr bwMode="auto">
          <a:xfrm>
            <a:off x="2987675" y="1989138"/>
            <a:ext cx="504825" cy="719137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0193" name="Line 22"/>
          <p:cNvSpPr>
            <a:spLocks noChangeShapeType="1"/>
          </p:cNvSpPr>
          <p:nvPr/>
        </p:nvSpPr>
        <p:spPr bwMode="auto">
          <a:xfrm>
            <a:off x="5003800" y="1700213"/>
            <a:ext cx="1223963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0194" name="Text Box 23"/>
          <p:cNvSpPr txBox="1">
            <a:spLocks noChangeArrowheads="1"/>
          </p:cNvSpPr>
          <p:nvPr/>
        </p:nvSpPr>
        <p:spPr bwMode="auto">
          <a:xfrm>
            <a:off x="5610225" y="4437063"/>
            <a:ext cx="2795588" cy="46672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a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Public-sector demand</a:t>
            </a:r>
          </a:p>
          <a:p>
            <a:pPr algn="ctr"/>
            <a:r>
              <a:rPr lang="ca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Relació amb mercats – relació amb clients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2843213" y="1628775"/>
            <a:ext cx="6300787" cy="367188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prstDash val="dash"/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anchor="ctr"/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latin typeface="+mn-lt"/>
            </a:endParaRPr>
          </a:p>
        </p:txBody>
      </p:sp>
      <p:sp>
        <p:nvSpPr>
          <p:cNvPr id="45081" name="Text Box 25"/>
          <p:cNvSpPr txBox="1">
            <a:spLocks noChangeArrowheads="1"/>
          </p:cNvSpPr>
          <p:nvPr/>
        </p:nvSpPr>
        <p:spPr bwMode="auto">
          <a:xfrm>
            <a:off x="6592888" y="4941888"/>
            <a:ext cx="25527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Compra Pública d’Innovació</a:t>
            </a:r>
            <a:endParaRPr lang="ca-ES" sz="16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0197" name="3 Título"/>
          <p:cNvSpPr txBox="1">
            <a:spLocks/>
          </p:cNvSpPr>
          <p:nvPr/>
        </p:nvSpPr>
        <p:spPr bwMode="auto">
          <a:xfrm>
            <a:off x="395288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000" b="1" i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Compra Pública d’innovació (CPI,PPI)</a:t>
            </a:r>
          </a:p>
        </p:txBody>
      </p:sp>
      <p:sp>
        <p:nvSpPr>
          <p:cNvPr id="50198" name="Text Box 13"/>
          <p:cNvSpPr txBox="1">
            <a:spLocks noChangeArrowheads="1"/>
          </p:cNvSpPr>
          <p:nvPr/>
        </p:nvSpPr>
        <p:spPr bwMode="auto">
          <a:xfrm>
            <a:off x="1376363" y="4221163"/>
            <a:ext cx="25034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Necessitats sector públic curt termini</a:t>
            </a:r>
          </a:p>
          <a:p>
            <a:r>
              <a:rPr lang="ca-ES" sz="120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Productes i serveis existents</a:t>
            </a:r>
          </a:p>
          <a:p>
            <a:r>
              <a:rPr lang="ca-ES" sz="120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Reptes innovacions petits</a:t>
            </a:r>
          </a:p>
          <a:p>
            <a:r>
              <a:rPr lang="ca-ES" sz="120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Reptes informacionals grans</a:t>
            </a:r>
          </a:p>
          <a:p>
            <a:r>
              <a:rPr lang="ca-ES" sz="120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Baix nivell incertesa</a:t>
            </a:r>
          </a:p>
        </p:txBody>
      </p:sp>
      <p:sp>
        <p:nvSpPr>
          <p:cNvPr id="50199" name="Text Box 14"/>
          <p:cNvSpPr txBox="1">
            <a:spLocks noChangeArrowheads="1"/>
          </p:cNvSpPr>
          <p:nvPr/>
        </p:nvSpPr>
        <p:spPr bwMode="auto">
          <a:xfrm>
            <a:off x="3473450" y="2978150"/>
            <a:ext cx="2484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Necessitats sector públic mig termini</a:t>
            </a:r>
          </a:p>
          <a:p>
            <a:r>
              <a:rPr lang="ca-ES" sz="120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Productes i serveis no  existents</a:t>
            </a:r>
          </a:p>
          <a:p>
            <a:r>
              <a:rPr lang="ca-ES" sz="120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Reptes innovacions moderats</a:t>
            </a:r>
          </a:p>
          <a:p>
            <a:r>
              <a:rPr lang="ca-ES" sz="120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Nivell incertesa moderat</a:t>
            </a:r>
          </a:p>
        </p:txBody>
      </p:sp>
      <p:sp>
        <p:nvSpPr>
          <p:cNvPr id="50200" name="Text Box 15"/>
          <p:cNvSpPr txBox="1">
            <a:spLocks noChangeArrowheads="1"/>
          </p:cNvSpPr>
          <p:nvPr/>
        </p:nvSpPr>
        <p:spPr bwMode="auto">
          <a:xfrm>
            <a:off x="6199188" y="1846263"/>
            <a:ext cx="2520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20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Necessitats sector públic llarg termini</a:t>
            </a:r>
          </a:p>
          <a:p>
            <a:r>
              <a:rPr lang="ca-ES" sz="120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Productes i serveis no  existents i </a:t>
            </a:r>
          </a:p>
          <a:p>
            <a:r>
              <a:rPr lang="ca-ES" sz="120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difícils de definir </a:t>
            </a:r>
          </a:p>
          <a:p>
            <a:r>
              <a:rPr lang="ca-ES" sz="120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Reptes innovacions considerables</a:t>
            </a:r>
          </a:p>
          <a:p>
            <a:r>
              <a:rPr lang="ca-ES" sz="120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Nivell incertesa elevat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"/>
          <p:cNvSpPr>
            <a:spLocks noChangeArrowheads="1"/>
          </p:cNvSpPr>
          <p:nvPr/>
        </p:nvSpPr>
        <p:spPr bwMode="auto">
          <a:xfrm>
            <a:off x="900113" y="0"/>
            <a:ext cx="799306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 anchor="b"/>
          <a:lstStyle/>
          <a:p>
            <a:pPr algn="ctr" defTabSz="40640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2000" b="1" i="1">
                <a:solidFill>
                  <a:srgbClr val="003366"/>
                </a:solidFill>
                <a:latin typeface="Calibri" pitchFamily="34" charset="0"/>
              </a:rPr>
              <a:t>Distintos instrumentos de compra para distintas situaciones</a:t>
            </a:r>
            <a:endParaRPr lang="es-ES_tradnl" sz="2000" b="1" i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2226" name="Line 5"/>
          <p:cNvSpPr>
            <a:spLocks noChangeShapeType="1"/>
          </p:cNvSpPr>
          <p:nvPr/>
        </p:nvSpPr>
        <p:spPr bwMode="auto">
          <a:xfrm>
            <a:off x="684213" y="549275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lIns="91420" tIns="45711" rIns="91420" bIns="45711" anchor="ctr"/>
          <a:lstStyle/>
          <a:p>
            <a:endParaRPr lang="es-ES"/>
          </a:p>
        </p:txBody>
      </p:sp>
      <p:cxnSp>
        <p:nvCxnSpPr>
          <p:cNvPr id="52227" name="6 Conector recto de flecha"/>
          <p:cNvCxnSpPr>
            <a:cxnSpLocks noChangeShapeType="1"/>
          </p:cNvCxnSpPr>
          <p:nvPr/>
        </p:nvCxnSpPr>
        <p:spPr bwMode="auto">
          <a:xfrm flipV="1">
            <a:off x="1547813" y="1125538"/>
            <a:ext cx="0" cy="3959225"/>
          </a:xfrm>
          <a:prstGeom prst="straightConnector1">
            <a:avLst/>
          </a:prstGeom>
          <a:noFill/>
          <a:ln w="38100" algn="ctr">
            <a:solidFill>
              <a:srgbClr val="003366"/>
            </a:solidFill>
            <a:round/>
            <a:headEnd/>
            <a:tailEnd type="arrow" w="med" len="med"/>
          </a:ln>
        </p:spPr>
      </p:cxnSp>
      <p:cxnSp>
        <p:nvCxnSpPr>
          <p:cNvPr id="52228" name="7 Conector recto de flecha"/>
          <p:cNvCxnSpPr>
            <a:cxnSpLocks noChangeShapeType="1"/>
          </p:cNvCxnSpPr>
          <p:nvPr/>
        </p:nvCxnSpPr>
        <p:spPr bwMode="auto">
          <a:xfrm flipV="1">
            <a:off x="1700213" y="5229225"/>
            <a:ext cx="5895975" cy="7938"/>
          </a:xfrm>
          <a:prstGeom prst="straightConnector1">
            <a:avLst/>
          </a:prstGeom>
          <a:noFill/>
          <a:ln w="38100" algn="ctr">
            <a:solidFill>
              <a:srgbClr val="003366"/>
            </a:solidFill>
            <a:round/>
            <a:headEnd/>
            <a:tailEnd type="arrow" w="med" len="med"/>
          </a:ln>
        </p:spPr>
      </p:cxnSp>
      <p:sp>
        <p:nvSpPr>
          <p:cNvPr id="52229" name="9 Rectángulo"/>
          <p:cNvSpPr>
            <a:spLocks noChangeArrowheads="1"/>
          </p:cNvSpPr>
          <p:nvPr/>
        </p:nvSpPr>
        <p:spPr bwMode="auto">
          <a:xfrm>
            <a:off x="1979613" y="1125538"/>
            <a:ext cx="2663825" cy="2303462"/>
          </a:xfrm>
          <a:prstGeom prst="rect">
            <a:avLst/>
          </a:prstGeom>
          <a:noFill/>
          <a:ln w="9525" algn="ctr">
            <a:solidFill>
              <a:srgbClr val="003366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eaLnBrk="0" hangingPunct="0"/>
            <a:endParaRPr lang="ca-ES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2230" name="10 Rectángulo"/>
          <p:cNvSpPr>
            <a:spLocks noChangeArrowheads="1"/>
          </p:cNvSpPr>
          <p:nvPr/>
        </p:nvSpPr>
        <p:spPr bwMode="auto">
          <a:xfrm>
            <a:off x="1979613" y="3573463"/>
            <a:ext cx="2663825" cy="1584325"/>
          </a:xfrm>
          <a:prstGeom prst="rect">
            <a:avLst/>
          </a:prstGeom>
          <a:noFill/>
          <a:ln w="9525" algn="ctr">
            <a:solidFill>
              <a:srgbClr val="003366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eaLnBrk="0" hangingPunct="0"/>
            <a:endParaRPr lang="ca-ES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2231" name="11 Rectángulo"/>
          <p:cNvSpPr>
            <a:spLocks noChangeArrowheads="1"/>
          </p:cNvSpPr>
          <p:nvPr/>
        </p:nvSpPr>
        <p:spPr bwMode="auto">
          <a:xfrm>
            <a:off x="5003800" y="1125538"/>
            <a:ext cx="2663825" cy="2303462"/>
          </a:xfrm>
          <a:prstGeom prst="rect">
            <a:avLst/>
          </a:prstGeom>
          <a:noFill/>
          <a:ln w="9525" algn="ctr">
            <a:solidFill>
              <a:srgbClr val="003366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eaLnBrk="0" hangingPunct="0"/>
            <a:endParaRPr lang="ca-ES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2232" name="12 Rectángulo"/>
          <p:cNvSpPr>
            <a:spLocks noChangeArrowheads="1"/>
          </p:cNvSpPr>
          <p:nvPr/>
        </p:nvSpPr>
        <p:spPr bwMode="auto">
          <a:xfrm>
            <a:off x="5003800" y="3573463"/>
            <a:ext cx="2663825" cy="1584325"/>
          </a:xfrm>
          <a:prstGeom prst="rect">
            <a:avLst/>
          </a:prstGeom>
          <a:noFill/>
          <a:ln w="9525" algn="ctr">
            <a:solidFill>
              <a:srgbClr val="003366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eaLnBrk="0" hangingPunct="0"/>
            <a:endParaRPr lang="ca-ES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2233" name="13 CuadroTexto"/>
          <p:cNvSpPr txBox="1">
            <a:spLocks noChangeArrowheads="1"/>
          </p:cNvSpPr>
          <p:nvPr/>
        </p:nvSpPr>
        <p:spPr bwMode="auto">
          <a:xfrm>
            <a:off x="1979613" y="1341438"/>
            <a:ext cx="2682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s-ES" sz="1200" b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Desarrollo I+D para resolver problemas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s-ES" sz="12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 futuros estandares y normas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Concursos de diseño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Forward Commitment  Procurement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 Programas PCP internacionales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Compra innovadora y esquemas de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 financiación</a:t>
            </a:r>
          </a:p>
        </p:txBody>
      </p:sp>
      <p:sp>
        <p:nvSpPr>
          <p:cNvPr id="52234" name="14 CuadroTexto"/>
          <p:cNvSpPr txBox="1">
            <a:spLocks noChangeArrowheads="1"/>
          </p:cNvSpPr>
          <p:nvPr/>
        </p:nvSpPr>
        <p:spPr bwMode="auto">
          <a:xfrm>
            <a:off x="6084888" y="5516563"/>
            <a:ext cx="21669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Poder del comprador</a:t>
            </a:r>
          </a:p>
        </p:txBody>
      </p:sp>
      <p:sp>
        <p:nvSpPr>
          <p:cNvPr id="52235" name="15 CuadroTexto"/>
          <p:cNvSpPr txBox="1">
            <a:spLocks noChangeArrowheads="1"/>
          </p:cNvSpPr>
          <p:nvPr/>
        </p:nvSpPr>
        <p:spPr bwMode="auto">
          <a:xfrm rot="-5400000">
            <a:off x="173832" y="1715294"/>
            <a:ext cx="21082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Desarrollo necesario</a:t>
            </a:r>
          </a:p>
        </p:txBody>
      </p:sp>
      <p:sp>
        <p:nvSpPr>
          <p:cNvPr id="52236" name="16 CuadroTexto"/>
          <p:cNvSpPr txBox="1">
            <a:spLocks noChangeArrowheads="1"/>
          </p:cNvSpPr>
          <p:nvPr/>
        </p:nvSpPr>
        <p:spPr bwMode="auto">
          <a:xfrm>
            <a:off x="5003800" y="1268413"/>
            <a:ext cx="26352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s-ES" sz="1200" b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Estimulo activo de la  I+D para 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s-ES" sz="1200" b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resolver problemas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s-ES" sz="12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 participacion en mercados incipientes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Programas estratégicos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Forward Commitment  Procurement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 Proyectos PCP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Aceleradoras innovación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Acuerdos riesgo compartido</a:t>
            </a:r>
          </a:p>
        </p:txBody>
      </p:sp>
      <p:sp>
        <p:nvSpPr>
          <p:cNvPr id="52237" name="17 CuadroTexto"/>
          <p:cNvSpPr txBox="1">
            <a:spLocks noChangeArrowheads="1"/>
          </p:cNvSpPr>
          <p:nvPr/>
        </p:nvSpPr>
        <p:spPr bwMode="auto">
          <a:xfrm>
            <a:off x="2051050" y="3716338"/>
            <a:ext cx="2490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s-ES" sz="1200" b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Desarrollo soluciones innovadoras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s-ES" sz="12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 Investigación mercados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Consultas al mercado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Dialogo competitivo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Inclusión innovacion en procesos de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compra (especificaciones, MEAT,..</a:t>
            </a:r>
          </a:p>
        </p:txBody>
      </p:sp>
      <p:sp>
        <p:nvSpPr>
          <p:cNvPr id="52238" name="18 CuadroTexto"/>
          <p:cNvSpPr txBox="1">
            <a:spLocks noChangeArrowheads="1"/>
          </p:cNvSpPr>
          <p:nvPr/>
        </p:nvSpPr>
        <p:spPr bwMode="auto">
          <a:xfrm>
            <a:off x="5076825" y="3644900"/>
            <a:ext cx="2489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spAutoFit/>
          </a:bodyPr>
          <a:lstStyle/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s-ES" sz="1200" b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Atracción soluciones innovadoras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s-ES" sz="12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 Personalización soluciones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Investigación mercados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Consultas al mercado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Dialogo competitivo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Inclusión innovación en procesos de</a:t>
            </a:r>
          </a:p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s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compra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n-US" sz="1400" smtClean="0">
              <a:solidFill>
                <a:srgbClr val="003366"/>
              </a:solidFill>
              <a:latin typeface="Calibri" pitchFamily="34" charset="0"/>
            </a:endParaRPr>
          </a:p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n-US" sz="1400" smtClean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685800" y="1962150"/>
            <a:ext cx="777398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6" tIns="52147" rIns="104296" bIns="52147"/>
          <a:lstStyle/>
          <a:p>
            <a:pPr marL="341313" indent="-341313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n-US" sz="14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341313" indent="-341313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n-US" sz="14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53251" name="Line 5"/>
          <p:cNvSpPr>
            <a:spLocks noChangeShapeType="1"/>
          </p:cNvSpPr>
          <p:nvPr/>
        </p:nvSpPr>
        <p:spPr bwMode="auto">
          <a:xfrm>
            <a:off x="611188" y="6207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s-ES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2819400" y="12954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ca-ES" sz="14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53253" name="Rectangle 8"/>
          <p:cNvSpPr>
            <a:spLocks noChangeArrowheads="1"/>
          </p:cNvSpPr>
          <p:nvPr/>
        </p:nvSpPr>
        <p:spPr bwMode="auto">
          <a:xfrm>
            <a:off x="1042988" y="333375"/>
            <a:ext cx="71485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b"/>
          <a:lstStyle/>
          <a:p>
            <a:pPr algn="ctr"/>
            <a:endParaRPr lang="en-US" sz="2000" b="1" i="1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graphicFrame>
        <p:nvGraphicFramePr>
          <p:cNvPr id="25" name="Diagrama 24"/>
          <p:cNvGraphicFramePr/>
          <p:nvPr/>
        </p:nvGraphicFramePr>
        <p:xfrm>
          <a:off x="827584" y="1412776"/>
          <a:ext cx="7008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255" name="3 Título"/>
          <p:cNvSpPr txBox="1">
            <a:spLocks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es-ES" sz="2000" b="1" i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El modelo  de Compra Pública de innovación (CPI)</a:t>
            </a:r>
          </a:p>
        </p:txBody>
      </p:sp>
      <p:sp>
        <p:nvSpPr>
          <p:cNvPr id="53256" name="1 Abrir llave"/>
          <p:cNvSpPr>
            <a:spLocks/>
          </p:cNvSpPr>
          <p:nvPr/>
        </p:nvSpPr>
        <p:spPr bwMode="auto">
          <a:xfrm>
            <a:off x="1476375" y="5084763"/>
            <a:ext cx="431800" cy="720725"/>
          </a:xfrm>
          <a:prstGeom prst="leftBrace">
            <a:avLst>
              <a:gd name="adj1" fmla="val 8346"/>
              <a:gd name="adj2" fmla="val 50000"/>
            </a:avLst>
          </a:prstGeom>
          <a:noFill/>
          <a:ln w="28575" algn="ctr">
            <a:solidFill>
              <a:srgbClr val="0066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eaLnBrk="0"/>
            <a:endParaRPr lang="ca-ES">
              <a:ea typeface="Arial Unicode MS" pitchFamily="34" charset="-128"/>
            </a:endParaRPr>
          </a:p>
        </p:txBody>
      </p:sp>
      <p:cxnSp>
        <p:nvCxnSpPr>
          <p:cNvPr id="53257" name="3 Conector recto de flecha"/>
          <p:cNvCxnSpPr>
            <a:cxnSpLocks noChangeShapeType="1"/>
          </p:cNvCxnSpPr>
          <p:nvPr/>
        </p:nvCxnSpPr>
        <p:spPr bwMode="auto">
          <a:xfrm>
            <a:off x="1476375" y="4292600"/>
            <a:ext cx="0" cy="1116013"/>
          </a:xfrm>
          <a:prstGeom prst="straightConnector1">
            <a:avLst/>
          </a:prstGeom>
          <a:noFill/>
          <a:ln w="28575" algn="ctr">
            <a:solidFill>
              <a:srgbClr val="003366"/>
            </a:solidFill>
            <a:round/>
            <a:headEnd/>
            <a:tailEnd type="arrow" w="med" len="med"/>
          </a:ln>
        </p:spPr>
      </p:cxnSp>
      <p:sp>
        <p:nvSpPr>
          <p:cNvPr id="53258" name="12 CuadroTexto"/>
          <p:cNvSpPr txBox="1">
            <a:spLocks noChangeArrowheads="1"/>
          </p:cNvSpPr>
          <p:nvPr/>
        </p:nvSpPr>
        <p:spPr bwMode="auto">
          <a:xfrm>
            <a:off x="1763713" y="5229225"/>
            <a:ext cx="1692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marL="284163" indent="-284163">
              <a:buFont typeface="Arial" charset="0"/>
              <a:buChar char="•"/>
            </a:pPr>
            <a:r>
              <a:rPr lang="es-ES" sz="1200" b="1">
                <a:solidFill>
                  <a:srgbClr val="006600"/>
                </a:solidFill>
                <a:latin typeface="Calibri" pitchFamily="34" charset="0"/>
              </a:rPr>
              <a:t>Pla Salut Catalunya</a:t>
            </a:r>
          </a:p>
          <a:p>
            <a:pPr marL="284163" indent="-284163">
              <a:buFont typeface="Arial" charset="0"/>
              <a:buChar char="•"/>
            </a:pPr>
            <a:r>
              <a:rPr lang="es-ES" sz="1200" b="1">
                <a:solidFill>
                  <a:srgbClr val="006600"/>
                </a:solidFill>
                <a:latin typeface="Calibri" pitchFamily="34" charset="0"/>
              </a:rPr>
              <a:t>Planes Directores</a:t>
            </a:r>
          </a:p>
          <a:p>
            <a:pPr marL="284163" indent="-284163">
              <a:buFont typeface="Arial" charset="0"/>
              <a:buChar char="•"/>
            </a:pPr>
            <a:r>
              <a:rPr lang="es-ES" sz="1200" b="1">
                <a:solidFill>
                  <a:srgbClr val="006600"/>
                </a:solidFill>
                <a:latin typeface="Calibri" pitchFamily="34" charset="0"/>
              </a:rPr>
              <a:t>Mapa de demanda</a:t>
            </a:r>
          </a:p>
        </p:txBody>
      </p:sp>
      <p:sp>
        <p:nvSpPr>
          <p:cNvPr id="53259" name="13 Cerrar llave"/>
          <p:cNvSpPr>
            <a:spLocks/>
          </p:cNvSpPr>
          <p:nvPr/>
        </p:nvSpPr>
        <p:spPr bwMode="auto">
          <a:xfrm>
            <a:off x="3348038" y="5013325"/>
            <a:ext cx="503237" cy="936625"/>
          </a:xfrm>
          <a:prstGeom prst="rightBrace">
            <a:avLst>
              <a:gd name="adj1" fmla="val 8350"/>
              <a:gd name="adj2" fmla="val 50000"/>
            </a:avLst>
          </a:prstGeom>
          <a:noFill/>
          <a:ln w="28575" algn="ctr">
            <a:solidFill>
              <a:srgbClr val="0066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eaLnBrk="0"/>
            <a:endParaRPr lang="ca-ES">
              <a:ea typeface="Arial Unicode MS" pitchFamily="34" charset="-128"/>
            </a:endParaRPr>
          </a:p>
        </p:txBody>
      </p:sp>
      <p:sp>
        <p:nvSpPr>
          <p:cNvPr id="53260" name="14 CuadroTexto"/>
          <p:cNvSpPr txBox="1">
            <a:spLocks noChangeArrowheads="1"/>
          </p:cNvSpPr>
          <p:nvPr/>
        </p:nvSpPr>
        <p:spPr bwMode="auto">
          <a:xfrm>
            <a:off x="3851275" y="5229225"/>
            <a:ext cx="158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ca-ES" sz="1200" b="1">
                <a:solidFill>
                  <a:srgbClr val="006600"/>
                </a:solidFill>
                <a:latin typeface="Calibri" pitchFamily="34" charset="0"/>
              </a:rPr>
              <a:t>Metrica simple para </a:t>
            </a:r>
          </a:p>
          <a:p>
            <a:r>
              <a:rPr lang="ca-ES" sz="1200" b="1">
                <a:solidFill>
                  <a:srgbClr val="006600"/>
                </a:solidFill>
                <a:latin typeface="Calibri" pitchFamily="34" charset="0"/>
              </a:rPr>
              <a:t>la evaluación de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n-US" sz="1400" smtClean="0">
              <a:solidFill>
                <a:srgbClr val="003366"/>
              </a:solidFill>
              <a:latin typeface="Calibri" pitchFamily="34" charset="0"/>
            </a:endParaRPr>
          </a:p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n-US" sz="1400" smtClean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685800" y="1962150"/>
            <a:ext cx="777398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6" tIns="52147" rIns="104296" bIns="52147"/>
          <a:lstStyle/>
          <a:p>
            <a:pPr marL="341313" indent="-341313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n-US" sz="14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341313" indent="-341313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n-US" sz="14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55299" name="Line 5"/>
          <p:cNvSpPr>
            <a:spLocks noChangeShapeType="1"/>
          </p:cNvSpPr>
          <p:nvPr/>
        </p:nvSpPr>
        <p:spPr bwMode="auto">
          <a:xfrm>
            <a:off x="611188" y="6207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s-ES"/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2819400" y="12954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ca-ES" sz="14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1042988" y="333375"/>
            <a:ext cx="71485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b"/>
          <a:lstStyle/>
          <a:p>
            <a:pPr algn="ctr"/>
            <a:endParaRPr lang="en-US" sz="2000" b="1" i="1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graphicFrame>
        <p:nvGraphicFramePr>
          <p:cNvPr id="25" name="Diagrama 24"/>
          <p:cNvGraphicFramePr/>
          <p:nvPr/>
        </p:nvGraphicFramePr>
        <p:xfrm>
          <a:off x="827584" y="1412776"/>
          <a:ext cx="7008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303" name="3 Título"/>
          <p:cNvSpPr txBox="1">
            <a:spLocks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es-ES" sz="2000" b="1" i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El modelo de Compra Pública de innovación (CPI)</a:t>
            </a:r>
          </a:p>
        </p:txBody>
      </p:sp>
      <p:sp>
        <p:nvSpPr>
          <p:cNvPr id="55304" name="9 Abrir llave"/>
          <p:cNvSpPr>
            <a:spLocks/>
          </p:cNvSpPr>
          <p:nvPr/>
        </p:nvSpPr>
        <p:spPr bwMode="auto">
          <a:xfrm rot="5400000">
            <a:off x="2844007" y="2997993"/>
            <a:ext cx="647700" cy="3382963"/>
          </a:xfrm>
          <a:prstGeom prst="leftBrace">
            <a:avLst>
              <a:gd name="adj1" fmla="val 8342"/>
              <a:gd name="adj2" fmla="val 49407"/>
            </a:avLst>
          </a:prstGeom>
          <a:noFill/>
          <a:ln w="38100" algn="ctr">
            <a:solidFill>
              <a:srgbClr val="0066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eaLnBrk="0"/>
            <a:endParaRPr lang="ca-ES">
              <a:solidFill>
                <a:srgbClr val="006600"/>
              </a:solidFill>
              <a:ea typeface="Arial Unicode MS" pitchFamily="34" charset="-128"/>
            </a:endParaRPr>
          </a:p>
        </p:txBody>
      </p:sp>
      <p:sp>
        <p:nvSpPr>
          <p:cNvPr id="55305" name="9 Abrir llave"/>
          <p:cNvSpPr>
            <a:spLocks/>
          </p:cNvSpPr>
          <p:nvPr/>
        </p:nvSpPr>
        <p:spPr bwMode="auto">
          <a:xfrm rot="-5400000">
            <a:off x="3011487" y="668338"/>
            <a:ext cx="455613" cy="2808288"/>
          </a:xfrm>
          <a:prstGeom prst="leftBrace">
            <a:avLst>
              <a:gd name="adj1" fmla="val 8304"/>
              <a:gd name="adj2" fmla="val 49407"/>
            </a:avLst>
          </a:prstGeom>
          <a:noFill/>
          <a:ln w="38100" algn="ctr">
            <a:solidFill>
              <a:srgbClr val="0066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pPr eaLnBrk="0"/>
            <a:endParaRPr lang="ca-ES">
              <a:ea typeface="Arial Unicode MS" pitchFamily="34" charset="-128"/>
            </a:endParaRPr>
          </a:p>
        </p:txBody>
      </p:sp>
      <p:sp>
        <p:nvSpPr>
          <p:cNvPr id="14" name="12 CuadroTexto"/>
          <p:cNvSpPr txBox="1"/>
          <p:nvPr/>
        </p:nvSpPr>
        <p:spPr>
          <a:xfrm>
            <a:off x="1916113" y="4797425"/>
            <a:ext cx="2243137" cy="1384300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s-ES" sz="1200" b="1">
                <a:solidFill>
                  <a:srgbClr val="006600"/>
                </a:solidFill>
                <a:latin typeface="Calibri" pitchFamily="34" charset="0"/>
              </a:rPr>
              <a:t>       Business Case</a:t>
            </a:r>
          </a:p>
          <a:p>
            <a:pPr algn="ctr"/>
            <a:r>
              <a:rPr lang="es-ES" sz="1200" b="1">
                <a:solidFill>
                  <a:srgbClr val="006600"/>
                </a:solidFill>
                <a:latin typeface="Calibri" pitchFamily="34" charset="0"/>
              </a:rPr>
              <a:t>Business Model</a:t>
            </a:r>
          </a:p>
          <a:p>
            <a:pPr algn="ctr"/>
            <a:r>
              <a:rPr lang="es-ES" sz="1200" b="1">
                <a:solidFill>
                  <a:srgbClr val="006600"/>
                </a:solidFill>
                <a:latin typeface="Calibri" pitchFamily="34" charset="0"/>
              </a:rPr>
              <a:t>User case definition</a:t>
            </a:r>
          </a:p>
          <a:p>
            <a:pPr algn="ctr"/>
            <a:r>
              <a:rPr lang="es-ES" sz="1200" b="1">
                <a:solidFill>
                  <a:srgbClr val="006600"/>
                </a:solidFill>
                <a:latin typeface="Calibri" pitchFamily="34" charset="0"/>
              </a:rPr>
              <a:t>Evaluation Guide</a:t>
            </a:r>
          </a:p>
          <a:p>
            <a:pPr algn="ctr"/>
            <a:r>
              <a:rPr lang="es-ES" sz="1200" b="1">
                <a:solidFill>
                  <a:srgbClr val="006600"/>
                </a:solidFill>
                <a:latin typeface="Calibri" pitchFamily="34" charset="0"/>
              </a:rPr>
              <a:t>Guidance for experts/evaluators</a:t>
            </a:r>
          </a:p>
          <a:p>
            <a:pPr algn="ctr"/>
            <a:r>
              <a:rPr lang="es-ES" sz="1200" b="1">
                <a:solidFill>
                  <a:srgbClr val="006600"/>
                </a:solidFill>
                <a:latin typeface="Calibri" pitchFamily="34" charset="0"/>
              </a:rPr>
              <a:t>Guidance for appliacement</a:t>
            </a:r>
          </a:p>
          <a:p>
            <a:pPr algn="ctr">
              <a:buFont typeface="Arial" charset="0"/>
              <a:buChar char="•"/>
            </a:pPr>
            <a:endParaRPr lang="es-ES" sz="1200" b="1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20" name="12 CuadroTexto"/>
          <p:cNvSpPr txBox="1"/>
          <p:nvPr/>
        </p:nvSpPr>
        <p:spPr>
          <a:xfrm>
            <a:off x="2127250" y="836613"/>
            <a:ext cx="1728788" cy="1384300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s-ES" sz="1200" b="1">
                <a:solidFill>
                  <a:srgbClr val="006600"/>
                </a:solidFill>
                <a:latin typeface="Calibri" pitchFamily="34" charset="0"/>
              </a:rPr>
              <a:t>       Market consultation</a:t>
            </a:r>
          </a:p>
          <a:p>
            <a:pPr algn="ctr"/>
            <a:r>
              <a:rPr lang="es-ES" sz="1200" b="1">
                <a:solidFill>
                  <a:srgbClr val="006600"/>
                </a:solidFill>
                <a:latin typeface="Calibri" pitchFamily="34" charset="0"/>
              </a:rPr>
              <a:t>Technical expertise</a:t>
            </a:r>
          </a:p>
          <a:p>
            <a:pPr algn="ctr"/>
            <a:r>
              <a:rPr lang="es-ES" sz="1200" b="1">
                <a:solidFill>
                  <a:srgbClr val="006600"/>
                </a:solidFill>
                <a:latin typeface="Calibri" pitchFamily="34" charset="0"/>
              </a:rPr>
              <a:t>User consultation</a:t>
            </a:r>
          </a:p>
          <a:p>
            <a:pPr algn="ctr"/>
            <a:endParaRPr lang="es-E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/>
            <a:r>
              <a:rPr lang="es-ES" sz="1200" b="1">
                <a:solidFill>
                  <a:srgbClr val="006600"/>
                </a:solidFill>
                <a:latin typeface="Calibri" pitchFamily="34" charset="0"/>
              </a:rPr>
              <a:t>Functional analysis</a:t>
            </a:r>
          </a:p>
          <a:p>
            <a:pPr algn="ctr"/>
            <a:r>
              <a:rPr lang="es-ES" sz="1200" b="1">
                <a:solidFill>
                  <a:srgbClr val="006600"/>
                </a:solidFill>
                <a:latin typeface="Calibri" pitchFamily="34" charset="0"/>
              </a:rPr>
              <a:t>Value analysis</a:t>
            </a:r>
          </a:p>
          <a:p>
            <a:pPr algn="ctr">
              <a:buFont typeface="Arial" charset="0"/>
              <a:buChar char="•"/>
            </a:pPr>
            <a:endParaRPr lang="es-ES" sz="1200" b="1">
              <a:solidFill>
                <a:srgbClr val="00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4750" y="2813050"/>
            <a:ext cx="23320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Rectángulo"/>
          <p:cNvSpPr/>
          <p:nvPr/>
        </p:nvSpPr>
        <p:spPr>
          <a:xfrm>
            <a:off x="560388" y="2897188"/>
            <a:ext cx="1066800" cy="1009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895257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2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Existing Regional/County / Hospital PHR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53988" y="1949450"/>
            <a:ext cx="1057275" cy="9953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895257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2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Existing Regional/County / Hospital</a:t>
            </a:r>
          </a:p>
          <a:p>
            <a:pPr algn="ctr" defTabSz="895257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2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EHR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4730750" y="1946275"/>
            <a:ext cx="4359275" cy="760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just" defTabSz="895257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2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Interaction with an healthcare provider external to the Region/County/Hospital system and subsequent access of the information generated during the interaction from the PHR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944208" y="1958708"/>
            <a:ext cx="750627" cy="31319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0" tIns="45715" rIns="91430" bIns="45715" anchor="ctr"/>
          <a:lstStyle/>
          <a:p>
            <a:pPr algn="ctr" defTabSz="895257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2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Secure identification of user /patient  and access to the existing PHR from any mobile device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729163" y="2736850"/>
            <a:ext cx="4373562" cy="654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just" defTabSz="895257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2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Semantic services to automatic translate Patient Summary Record Data in case of interaction with foreign healthcare provider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738688" y="3511550"/>
            <a:ext cx="4378325" cy="828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just" defTabSz="895257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2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Treatment Management (reminders based on the PHR information (and schedule adaptation when travelling) and reputation management of the prescriptions)</a:t>
            </a:r>
          </a:p>
        </p:txBody>
      </p:sp>
      <p:pic>
        <p:nvPicPr>
          <p:cNvPr id="573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9988" y="3317875"/>
            <a:ext cx="2176462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4751388" y="4452938"/>
            <a:ext cx="4351337" cy="6238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just" defTabSz="895257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2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Data upload from any off-the-shelf PHR complying with DECIPHER interoperability standards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938588" y="5154613"/>
            <a:ext cx="5137150" cy="822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just" defTabSz="895257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2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Configuration of specific PHR data  (like suffered disease) to be freely accessed and their display in the appropriate language in case of an emergency situation </a:t>
            </a:r>
          </a:p>
        </p:txBody>
      </p:sp>
      <p:sp>
        <p:nvSpPr>
          <p:cNvPr id="57355" name="16 Rectángulo"/>
          <p:cNvSpPr>
            <a:spLocks noChangeArrowheads="1"/>
          </p:cNvSpPr>
          <p:nvPr/>
        </p:nvSpPr>
        <p:spPr bwMode="auto">
          <a:xfrm>
            <a:off x="354013" y="952500"/>
            <a:ext cx="397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fi-FI" b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Use Case: Patients with Diabetes Type 2</a:t>
            </a:r>
            <a:endParaRPr lang="en-GB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507475" y="1947334"/>
            <a:ext cx="341195" cy="4016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0" tIns="45715" rIns="91430" bIns="45715" anchor="ctr"/>
          <a:lstStyle/>
          <a:p>
            <a:pPr algn="ctr" defTabSz="895257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200" b="1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Accessible User Interface </a:t>
            </a:r>
          </a:p>
        </p:txBody>
      </p:sp>
      <p:sp>
        <p:nvSpPr>
          <p:cNvPr id="57357" name="3 Título"/>
          <p:cNvSpPr txBox="1">
            <a:spLocks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fi-FI" sz="2000" b="1" i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DECIPHER App:  ’PHR EU Adapter and Data Collator’</a:t>
            </a:r>
            <a:endParaRPr lang="fi-FI" sz="1100" b="1" i="1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57358" name="Line 5"/>
          <p:cNvSpPr>
            <a:spLocks noChangeShapeType="1"/>
          </p:cNvSpPr>
          <p:nvPr/>
        </p:nvSpPr>
        <p:spPr bwMode="auto">
          <a:xfrm>
            <a:off x="611188" y="6207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Rectángulo"/>
          <p:cNvSpPr>
            <a:spLocks noChangeArrowheads="1"/>
          </p:cNvSpPr>
          <p:nvPr/>
        </p:nvSpPr>
        <p:spPr bwMode="auto">
          <a:xfrm>
            <a:off x="360363" y="153988"/>
            <a:ext cx="74342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2000" b="1">
                <a:solidFill>
                  <a:srgbClr val="3D4869"/>
                </a:solidFill>
                <a:latin typeface="Calibri" pitchFamily="34" charset="0"/>
              </a:rPr>
              <a:t>Què és l’AQuAS?</a:t>
            </a:r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/>
          <a:srcRect l="31909" t="10001" r="30208" b="5167"/>
          <a:stretch>
            <a:fillRect/>
          </a:stretch>
        </p:blipFill>
        <p:spPr bwMode="auto">
          <a:xfrm>
            <a:off x="250825" y="2428875"/>
            <a:ext cx="25288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3078163" y="2384425"/>
            <a:ext cx="5865812" cy="887413"/>
          </a:xfrm>
          <a:prstGeom prst="roundRect">
            <a:avLst>
              <a:gd name="adj" fmla="val 16667"/>
            </a:avLst>
          </a:prstGeom>
          <a:solidFill>
            <a:srgbClr val="003300">
              <a:alpha val="59000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390" tIns="45697" rIns="91390" bIns="45697"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500" dirty="0">
                <a:latin typeface="Verdana" pitchFamily="34" charset="0"/>
              </a:rPr>
              <a:t>L’objectiu és </a:t>
            </a:r>
            <a:r>
              <a:rPr lang="ca-ES" sz="1500" b="1" dirty="0">
                <a:latin typeface="Verdana" pitchFamily="34" charset="0"/>
              </a:rPr>
              <a:t>posicionar </a:t>
            </a:r>
            <a:r>
              <a:rPr lang="ca-ES" sz="1500" b="1" dirty="0" err="1">
                <a:latin typeface="Verdana" pitchFamily="34" charset="0"/>
              </a:rPr>
              <a:t>l’AQuAS</a:t>
            </a:r>
            <a:r>
              <a:rPr lang="ca-ES" sz="1500" b="1" dirty="0">
                <a:latin typeface="Verdana" pitchFamily="34" charset="0"/>
              </a:rPr>
              <a:t> com un referent en avaluació sanitària a Catalunya, l’Estat i l’àmbit internacional</a:t>
            </a:r>
            <a:endParaRPr lang="en-US" sz="1500" b="1" dirty="0">
              <a:latin typeface="Verdana" pitchFamily="34" charset="0"/>
            </a:endParaRPr>
          </a:p>
        </p:txBody>
      </p:sp>
      <p:sp>
        <p:nvSpPr>
          <p:cNvPr id="31748" name="AutoShape 6"/>
          <p:cNvSpPr>
            <a:spLocks noChangeArrowheads="1"/>
          </p:cNvSpPr>
          <p:nvPr/>
        </p:nvSpPr>
        <p:spPr bwMode="auto">
          <a:xfrm>
            <a:off x="3078163" y="3684588"/>
            <a:ext cx="5865812" cy="1314450"/>
          </a:xfrm>
          <a:prstGeom prst="roundRect">
            <a:avLst>
              <a:gd name="adj" fmla="val 16667"/>
            </a:avLst>
          </a:prstGeom>
          <a:solidFill>
            <a:srgbClr val="003366">
              <a:alpha val="61960"/>
            </a:srgbClr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 lIns="0" tIns="0" rIns="0" bIns="0" anchor="ctr"/>
          <a:lstStyle/>
          <a:p>
            <a:pPr algn="ctr"/>
            <a:r>
              <a:rPr lang="ca-ES" sz="1500">
                <a:latin typeface="Verdana" pitchFamily="34" charset="0"/>
              </a:rPr>
              <a:t>L’AQuAS vol </a:t>
            </a:r>
            <a:r>
              <a:rPr lang="ca-ES" sz="1500" b="1">
                <a:latin typeface="Verdana" pitchFamily="34" charset="0"/>
              </a:rPr>
              <a:t>generar el coneixement rellevant</a:t>
            </a:r>
            <a:r>
              <a:rPr lang="ca-ES" sz="1500">
                <a:latin typeface="Verdana" pitchFamily="34" charset="0"/>
              </a:rPr>
              <a:t> per </a:t>
            </a:r>
            <a:r>
              <a:rPr lang="ca-ES" sz="1500" b="1">
                <a:latin typeface="Verdana" pitchFamily="34" charset="0"/>
              </a:rPr>
              <a:t>contribuir a la millora de la qualitat, la seguretat i la sostenibilitat</a:t>
            </a:r>
            <a:r>
              <a:rPr lang="ca-ES" sz="1500">
                <a:latin typeface="Verdana" pitchFamily="34" charset="0"/>
              </a:rPr>
              <a:t> del sistema de salut de Catalunya, posant l’enfocament en</a:t>
            </a:r>
            <a:r>
              <a:rPr lang="ca-ES" sz="1500" b="1">
                <a:latin typeface="Verdana" pitchFamily="34" charset="0"/>
              </a:rPr>
              <a:t> l’avaluació</a:t>
            </a:r>
            <a:r>
              <a:rPr lang="ca-ES" sz="1500">
                <a:latin typeface="Verdana" pitchFamily="34" charset="0"/>
              </a:rPr>
              <a:t> i utilitzant com a instruments principals la informació, el coneixement i les TIC</a:t>
            </a:r>
            <a:endParaRPr lang="en-US" sz="1500">
              <a:latin typeface="Verdana" pitchFamily="34" charset="0"/>
            </a:endParaRPr>
          </a:p>
        </p:txBody>
      </p:sp>
      <p:sp>
        <p:nvSpPr>
          <p:cNvPr id="31749" name="Text Placeholder 2"/>
          <p:cNvSpPr>
            <a:spLocks/>
          </p:cNvSpPr>
          <p:nvPr/>
        </p:nvSpPr>
        <p:spPr bwMode="auto">
          <a:xfrm>
            <a:off x="3125788" y="2043113"/>
            <a:ext cx="23495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03213" indent="-303213" eaLnBrk="0">
              <a:spcAft>
                <a:spcPts val="275"/>
              </a:spcAft>
            </a:pPr>
            <a:r>
              <a:rPr lang="es-ES" sz="1700" b="1" i="1">
                <a:solidFill>
                  <a:schemeClr val="tx2"/>
                </a:solidFill>
                <a:latin typeface="Verdana" pitchFamily="34" charset="0"/>
              </a:rPr>
              <a:t>Visió</a:t>
            </a:r>
          </a:p>
        </p:txBody>
      </p:sp>
      <p:sp>
        <p:nvSpPr>
          <p:cNvPr id="31750" name="Text Placeholder 2"/>
          <p:cNvSpPr>
            <a:spLocks/>
          </p:cNvSpPr>
          <p:nvPr/>
        </p:nvSpPr>
        <p:spPr bwMode="auto">
          <a:xfrm>
            <a:off x="3125788" y="3365500"/>
            <a:ext cx="2349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03213" indent="-303213" eaLnBrk="0">
              <a:spcAft>
                <a:spcPts val="275"/>
              </a:spcAft>
            </a:pPr>
            <a:r>
              <a:rPr lang="es-ES" sz="1700" b="1" i="1">
                <a:solidFill>
                  <a:schemeClr val="tx2"/>
                </a:solidFill>
                <a:latin typeface="Verdana" pitchFamily="34" charset="0"/>
              </a:rPr>
              <a:t>Missió</a:t>
            </a:r>
          </a:p>
        </p:txBody>
      </p:sp>
      <p:sp>
        <p:nvSpPr>
          <p:cNvPr id="31751" name="AutoShape 9"/>
          <p:cNvSpPr>
            <a:spLocks noChangeArrowheads="1"/>
          </p:cNvSpPr>
          <p:nvPr/>
        </p:nvSpPr>
        <p:spPr bwMode="auto">
          <a:xfrm>
            <a:off x="3078163" y="5365750"/>
            <a:ext cx="5865812" cy="887413"/>
          </a:xfrm>
          <a:prstGeom prst="roundRect">
            <a:avLst>
              <a:gd name="adj" fmla="val 16667"/>
            </a:avLst>
          </a:prstGeom>
          <a:solidFill>
            <a:srgbClr val="99CCFF">
              <a:alpha val="45097"/>
            </a:srgbClr>
          </a:solidFill>
          <a:ln w="9525" algn="ctr">
            <a:noFill/>
            <a:round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lIns="0" tIns="0" rIns="0" bIns="0" anchor="ctr"/>
          <a:lstStyle/>
          <a:p>
            <a:pPr algn="ctr"/>
            <a:r>
              <a:rPr lang="it-IT" sz="1500" b="1">
                <a:latin typeface="Verdana" pitchFamily="34" charset="0"/>
              </a:rPr>
              <a:t>Credibilitat, utilitat, agilitat, col·laboració, proactivitat, transparència i fiabilitat</a:t>
            </a:r>
            <a:endParaRPr lang="en-US" sz="1500" b="1">
              <a:latin typeface="Verdana" pitchFamily="34" charset="0"/>
            </a:endParaRPr>
          </a:p>
        </p:txBody>
      </p:sp>
      <p:sp>
        <p:nvSpPr>
          <p:cNvPr id="31752" name="Text Placeholder 2"/>
          <p:cNvSpPr>
            <a:spLocks/>
          </p:cNvSpPr>
          <p:nvPr/>
        </p:nvSpPr>
        <p:spPr bwMode="auto">
          <a:xfrm>
            <a:off x="3125788" y="5070475"/>
            <a:ext cx="23495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03213" indent="-303213" eaLnBrk="0">
              <a:spcAft>
                <a:spcPts val="275"/>
              </a:spcAft>
            </a:pPr>
            <a:r>
              <a:rPr lang="es-ES" sz="1700" b="1" i="1">
                <a:solidFill>
                  <a:schemeClr val="tx2"/>
                </a:solidFill>
                <a:latin typeface="Verdana" pitchFamily="34" charset="0"/>
              </a:rPr>
              <a:t>Valors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60363" y="1208088"/>
            <a:ext cx="8583612" cy="70485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0" tIns="45697" rIns="91390" bIns="45697"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dirty="0">
                <a:latin typeface="Verdana" pitchFamily="34" charset="0"/>
              </a:rPr>
              <a:t>Empresa pública adscrita al Departament de Salut que actua al servei de les polítiques públiques</a:t>
            </a:r>
            <a:endParaRPr lang="es-ES" dirty="0">
              <a:latin typeface="Verdana" pitchFamily="34" charset="0"/>
            </a:endParaRPr>
          </a:p>
        </p:txBody>
      </p:sp>
      <p:pic>
        <p:nvPicPr>
          <p:cNvPr id="3175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6163" y="6278563"/>
            <a:ext cx="273843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Imagen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7638" y="6253163"/>
            <a:ext cx="33210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Slide Number Placeholder 9"/>
          <p:cNvSpPr>
            <a:spLocks/>
          </p:cNvSpPr>
          <p:nvPr/>
        </p:nvSpPr>
        <p:spPr bwMode="auto">
          <a:xfrm>
            <a:off x="8505825" y="6496050"/>
            <a:ext cx="282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075"/>
              </a:lnSpc>
            </a:pPr>
            <a:fld id="{51D23217-9862-4092-B97D-FBB522534FDD}" type="slidenum">
              <a:rPr lang="es-ES" sz="900" b="1">
                <a:solidFill>
                  <a:srgbClr val="002776"/>
                </a:solidFill>
                <a:latin typeface="Calibri" pitchFamily="34" charset="0"/>
              </a:rPr>
              <a:pPr>
                <a:lnSpc>
                  <a:spcPts val="1075"/>
                </a:lnSpc>
              </a:pPr>
              <a:t>2</a:t>
            </a:fld>
            <a:endParaRPr lang="es-ES" sz="900" b="1">
              <a:solidFill>
                <a:srgbClr val="002776"/>
              </a:solidFill>
              <a:latin typeface="Calibri" pitchFamily="34" charset="0"/>
            </a:endParaRPr>
          </a:p>
        </p:txBody>
      </p:sp>
      <p:sp>
        <p:nvSpPr>
          <p:cNvPr id="31757" name="Line 5"/>
          <p:cNvSpPr>
            <a:spLocks noChangeShapeType="1"/>
          </p:cNvSpPr>
          <p:nvPr/>
        </p:nvSpPr>
        <p:spPr bwMode="auto">
          <a:xfrm>
            <a:off x="611188" y="6207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lIns="91390" tIns="45697" rIns="91390" bIns="45697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228138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0" y="6350"/>
            <a:ext cx="9144000" cy="981075"/>
          </a:xfrm>
          <a:prstGeom prst="rect">
            <a:avLst/>
          </a:prstGeom>
          <a:noFill/>
          <a:ln/>
        </p:spPr>
        <p:txBody>
          <a:bodyPr lIns="91430" tIns="45715" rIns="91430" bIns="45715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defTabSz="914021">
              <a:defRPr/>
            </a:pPr>
            <a:r>
              <a:rPr lang="en-GB" sz="2000" i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Ospedale</a:t>
            </a:r>
            <a:r>
              <a:rPr lang="en-GB" sz="2000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GB" sz="2000" i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Niguarda</a:t>
            </a:r>
            <a:endParaRPr lang="en-GB" sz="2000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defTabSz="914021">
              <a:defRPr/>
            </a:pPr>
            <a:r>
              <a:rPr lang="en-GB" sz="2000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                                                             </a:t>
            </a:r>
          </a:p>
        </p:txBody>
      </p:sp>
      <p:sp>
        <p:nvSpPr>
          <p:cNvPr id="59395" name="Line 6"/>
          <p:cNvSpPr>
            <a:spLocks noChangeShapeType="1"/>
          </p:cNvSpPr>
          <p:nvPr/>
        </p:nvSpPr>
        <p:spPr bwMode="auto">
          <a:xfrm>
            <a:off x="611188" y="549275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s-ES"/>
          </a:p>
        </p:txBody>
      </p:sp>
      <p:sp>
        <p:nvSpPr>
          <p:cNvPr id="59396" name="4 CuadroTexto"/>
          <p:cNvSpPr txBox="1">
            <a:spLocks noChangeArrowheads="1"/>
          </p:cNvSpPr>
          <p:nvPr/>
        </p:nvSpPr>
        <p:spPr bwMode="auto">
          <a:xfrm>
            <a:off x="323850" y="5949950"/>
            <a:ext cx="1890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ca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Sara Bedin, Ambrosetti SpA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n-US" smtClean="0">
              <a:latin typeface="Helvetica Bold"/>
            </a:endParaRPr>
          </a:p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n-US" smtClean="0">
              <a:latin typeface="Helvetica Bold"/>
            </a:endParaRP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685800" y="1962150"/>
            <a:ext cx="777398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6" tIns="52147" rIns="104296" bIns="52147"/>
          <a:lstStyle/>
          <a:p>
            <a:pPr marL="341313" indent="-341313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n-US" sz="3200">
              <a:solidFill>
                <a:srgbClr val="000000"/>
              </a:solidFill>
              <a:latin typeface="Helvetica Bold"/>
              <a:ea typeface="Arial Unicode MS" pitchFamily="34" charset="-128"/>
            </a:endParaRPr>
          </a:p>
          <a:p>
            <a:pPr marL="341313" indent="-341313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n-US" sz="3200">
              <a:solidFill>
                <a:srgbClr val="000000"/>
              </a:solidFill>
              <a:latin typeface="Helvetica Bold"/>
              <a:ea typeface="Arial Unicode MS" pitchFamily="34" charset="-128"/>
            </a:endParaRPr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2819400" y="12954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ca-ES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0421" name="Rectangle 8"/>
          <p:cNvSpPr>
            <a:spLocks noChangeArrowheads="1"/>
          </p:cNvSpPr>
          <p:nvPr/>
        </p:nvSpPr>
        <p:spPr bwMode="auto">
          <a:xfrm>
            <a:off x="1187450" y="0"/>
            <a:ext cx="714851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b"/>
          <a:lstStyle/>
          <a:p>
            <a:pPr algn="ctr"/>
            <a:r>
              <a:rPr lang="en-US" sz="2000" b="1" i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Erasmus Medical Center</a:t>
            </a:r>
          </a:p>
        </p:txBody>
      </p:sp>
      <p:sp>
        <p:nvSpPr>
          <p:cNvPr id="60422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1313" indent="-341313">
              <a:spcBef>
                <a:spcPct val="20000"/>
              </a:spcBef>
              <a:buFontTx/>
              <a:buChar char="•"/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pic>
        <p:nvPicPr>
          <p:cNvPr id="60423" name="Imagen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412875"/>
            <a:ext cx="8053388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6163" y="6278563"/>
            <a:ext cx="273843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Imagen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7638" y="6253163"/>
            <a:ext cx="33210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6" name="Line 5"/>
          <p:cNvSpPr>
            <a:spLocks noChangeShapeType="1"/>
          </p:cNvSpPr>
          <p:nvPr/>
        </p:nvSpPr>
        <p:spPr bwMode="auto">
          <a:xfrm>
            <a:off x="611188" y="6207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n-US" smtClean="0">
              <a:latin typeface="Helvetica Bold"/>
            </a:endParaRPr>
          </a:p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n-US" smtClean="0">
              <a:latin typeface="Helvetica Bold"/>
            </a:endParaRP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85800" y="1962150"/>
            <a:ext cx="777398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42900" indent="-342900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n-US" sz="3200">
              <a:solidFill>
                <a:srgbClr val="000000"/>
              </a:solidFill>
              <a:latin typeface="Helvetica Bold"/>
              <a:ea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n-US" sz="3200">
              <a:solidFill>
                <a:srgbClr val="000000"/>
              </a:solidFill>
              <a:latin typeface="Helvetica Bold"/>
              <a:ea typeface="Arial Unicode MS" pitchFamily="34" charset="-128"/>
            </a:endParaRPr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2819400" y="12954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971550" y="0"/>
            <a:ext cx="714851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US" sz="2000" b="1" i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Resah</a:t>
            </a:r>
          </a:p>
        </p:txBody>
      </p:sp>
      <p:sp>
        <p:nvSpPr>
          <p:cNvPr id="62470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pic>
        <p:nvPicPr>
          <p:cNvPr id="624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08050"/>
            <a:ext cx="90519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Imagen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7638" y="6253163"/>
            <a:ext cx="33210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6163" y="6278563"/>
            <a:ext cx="273843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Line 5"/>
          <p:cNvSpPr>
            <a:spLocks noChangeShapeType="1"/>
          </p:cNvSpPr>
          <p:nvPr/>
        </p:nvSpPr>
        <p:spPr bwMode="auto">
          <a:xfrm>
            <a:off x="611188" y="6207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8100" y="4884738"/>
            <a:ext cx="3509963" cy="8731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Needs Assessment </a:t>
            </a:r>
          </a:p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&amp; Open Technical Dialogue </a:t>
            </a:r>
          </a:p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&amp; Business Case Modelling</a:t>
            </a:r>
            <a:endParaRPr lang="en-GB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116638" y="4884738"/>
            <a:ext cx="1560512" cy="8731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Bids Assessment</a:t>
            </a:r>
            <a:endParaRPr lang="en-US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7756525" y="4884738"/>
            <a:ext cx="1262063" cy="8731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Design &amp; Prototyping</a:t>
            </a:r>
            <a:endParaRPr lang="en-US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4859338" y="4884738"/>
            <a:ext cx="1171575" cy="8731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ITT Issued</a:t>
            </a:r>
            <a:endParaRPr lang="en-US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4517" name="Picture 2" descr="C:\Users\X2382288V\Desktop\Dropbox\DECIPHER\DECIPHER_3_ProjectExecution\WPs\WP6_Dissemination\Logos\DECIPHER PCP-Logot_RGB-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9825" y="3354388"/>
            <a:ext cx="111283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636838"/>
            <a:ext cx="1360487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Rectangle 3"/>
          <p:cNvSpPr>
            <a:spLocks noChangeArrowheads="1"/>
          </p:cNvSpPr>
          <p:nvPr/>
        </p:nvSpPr>
        <p:spPr bwMode="auto">
          <a:xfrm>
            <a:off x="2051050" y="3429000"/>
            <a:ext cx="1447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en-GB" sz="1500" b="1">
                <a:solidFill>
                  <a:srgbClr val="3D4869"/>
                </a:solidFill>
                <a:latin typeface="Verdana" pitchFamily="34" charset="0"/>
                <a:ea typeface="Arial Unicode MS" pitchFamily="34" charset="-128"/>
              </a:rPr>
              <a:t>UNWIRED </a:t>
            </a:r>
          </a:p>
          <a:p>
            <a:pPr algn="ctr" defTabSz="914400"/>
            <a:r>
              <a:rPr lang="en-GB" sz="1500" b="1">
                <a:solidFill>
                  <a:srgbClr val="3D4869"/>
                </a:solidFill>
                <a:latin typeface="Verdana" pitchFamily="34" charset="0"/>
                <a:ea typeface="Arial Unicode MS" pitchFamily="34" charset="-128"/>
              </a:rPr>
              <a:t>Health</a:t>
            </a:r>
          </a:p>
        </p:txBody>
      </p:sp>
      <p:pic>
        <p:nvPicPr>
          <p:cNvPr id="6452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557338"/>
            <a:ext cx="123983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16"/>
          <p:cNvSpPr/>
          <p:nvPr/>
        </p:nvSpPr>
        <p:spPr>
          <a:xfrm>
            <a:off x="38100" y="5813425"/>
            <a:ext cx="5434013" cy="328613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Definition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5" name="Rectangle 16"/>
          <p:cNvSpPr/>
          <p:nvPr/>
        </p:nvSpPr>
        <p:spPr>
          <a:xfrm>
            <a:off x="5668963" y="5813425"/>
            <a:ext cx="3349625" cy="328613"/>
          </a:xfrm>
          <a:prstGeom prst="rect">
            <a:avLst/>
          </a:prstGeom>
          <a:solidFill>
            <a:srgbClr val="97BA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FF"/>
                </a:solidFill>
              </a:rPr>
              <a:t>Execution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4572000" y="1484313"/>
            <a:ext cx="550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1476375" y="2060575"/>
            <a:ext cx="5508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7092950" y="1773238"/>
            <a:ext cx="550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5668963" y="3765550"/>
            <a:ext cx="550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6710363" y="3267075"/>
            <a:ext cx="550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64528" name="Rectangle 3"/>
          <p:cNvSpPr>
            <a:spLocks noChangeArrowheads="1"/>
          </p:cNvSpPr>
          <p:nvPr/>
        </p:nvSpPr>
        <p:spPr bwMode="auto">
          <a:xfrm>
            <a:off x="7059613" y="2938463"/>
            <a:ext cx="2382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en-GB" sz="1500">
                <a:solidFill>
                  <a:srgbClr val="3D4869"/>
                </a:solidFill>
                <a:latin typeface="Verdana" pitchFamily="34" charset="0"/>
                <a:ea typeface="Arial Unicode MS" pitchFamily="34" charset="-128"/>
              </a:rPr>
              <a:t>Ear Plug </a:t>
            </a:r>
          </a:p>
          <a:p>
            <a:pPr algn="ctr" defTabSz="914400"/>
            <a:r>
              <a:rPr lang="en-GB" sz="1500">
                <a:solidFill>
                  <a:srgbClr val="3D4869"/>
                </a:solidFill>
                <a:latin typeface="Verdana" pitchFamily="34" charset="0"/>
                <a:ea typeface="Arial Unicode MS" pitchFamily="34" charset="-128"/>
              </a:rPr>
              <a:t>Cleaning Device</a:t>
            </a:r>
            <a:endParaRPr lang="en-GB" sz="1500" b="1">
              <a:solidFill>
                <a:srgbClr val="3D4869"/>
              </a:solidFill>
              <a:latin typeface="Verdana" pitchFamily="34" charset="0"/>
              <a:ea typeface="Arial Unicode MS" pitchFamily="34" charset="-128"/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8524875" y="2814638"/>
            <a:ext cx="550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3605213" y="4884738"/>
            <a:ext cx="1171575" cy="873125"/>
          </a:xfrm>
          <a:prstGeom prst="rect">
            <a:avLst/>
          </a:prstGeom>
          <a:solidFill>
            <a:srgbClr val="E2783B"/>
          </a:solidFill>
          <a:ln w="9525">
            <a:solidFill>
              <a:srgbClr val="E278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99" tIns="41020" rIns="32299" bIns="41020"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ITT definition - Legal</a:t>
            </a:r>
            <a:endParaRPr lang="en-US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453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205038"/>
            <a:ext cx="771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3" y="2924175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8088" y="4414838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276475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3933825"/>
            <a:ext cx="771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1989138"/>
            <a:ext cx="1379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37" name="Rectangle 3"/>
          <p:cNvSpPr>
            <a:spLocks noChangeArrowheads="1"/>
          </p:cNvSpPr>
          <p:nvPr/>
        </p:nvSpPr>
        <p:spPr bwMode="auto">
          <a:xfrm>
            <a:off x="7164388" y="2076450"/>
            <a:ext cx="1968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en-GB" sz="1500">
                <a:solidFill>
                  <a:srgbClr val="3D4869"/>
                </a:solidFill>
                <a:latin typeface="Verdana" pitchFamily="34" charset="0"/>
                <a:ea typeface="Arial Unicode MS" pitchFamily="34" charset="-128"/>
              </a:rPr>
              <a:t>Cervical Cancer Pharmacogenetics</a:t>
            </a:r>
          </a:p>
          <a:p>
            <a:pPr algn="ctr" defTabSz="914400"/>
            <a:r>
              <a:rPr lang="en-GB" sz="1500">
                <a:solidFill>
                  <a:srgbClr val="3D4869"/>
                </a:solidFill>
                <a:latin typeface="Verdana" pitchFamily="34" charset="0"/>
                <a:ea typeface="Arial Unicode MS" pitchFamily="34" charset="-128"/>
              </a:rPr>
              <a:t>markers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637588" y="1936750"/>
            <a:ext cx="495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64539" name="Rectangle 3"/>
          <p:cNvSpPr>
            <a:spLocks noChangeArrowheads="1"/>
          </p:cNvSpPr>
          <p:nvPr/>
        </p:nvSpPr>
        <p:spPr bwMode="auto">
          <a:xfrm>
            <a:off x="7332663" y="3708400"/>
            <a:ext cx="192563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en-GB" sz="1500">
                <a:solidFill>
                  <a:srgbClr val="3D4869"/>
                </a:solidFill>
                <a:latin typeface="Verdana" pitchFamily="34" charset="0"/>
                <a:ea typeface="Arial Unicode MS" pitchFamily="34" charset="-128"/>
              </a:rPr>
              <a:t>Mental Health Pharmacogenetics markers</a:t>
            </a:r>
            <a:endParaRPr lang="en-GB" sz="1500" b="1">
              <a:solidFill>
                <a:srgbClr val="3D4869"/>
              </a:solidFill>
              <a:latin typeface="Verdana" pitchFamily="34" charset="0"/>
              <a:ea typeface="Arial Unicode MS" pitchFamily="34" charset="-128"/>
            </a:endParaRP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524875" y="3565525"/>
            <a:ext cx="5508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64541" name="Rectangle 3"/>
          <p:cNvSpPr>
            <a:spLocks noChangeArrowheads="1"/>
          </p:cNvSpPr>
          <p:nvPr/>
        </p:nvSpPr>
        <p:spPr bwMode="auto">
          <a:xfrm>
            <a:off x="3513138" y="4327525"/>
            <a:ext cx="12715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en-GB" sz="1500">
                <a:solidFill>
                  <a:srgbClr val="3D4869"/>
                </a:solidFill>
                <a:latin typeface="Verdana" pitchFamily="34" charset="0"/>
                <a:ea typeface="Arial Unicode MS" pitchFamily="34" charset="-128"/>
              </a:rPr>
              <a:t>Adults diapers</a:t>
            </a:r>
            <a:endParaRPr lang="en-GB" sz="1500" b="1">
              <a:solidFill>
                <a:srgbClr val="3D4869"/>
              </a:solidFill>
              <a:latin typeface="Verdana" pitchFamily="34" charset="0"/>
              <a:ea typeface="Arial Unicode MS" pitchFamily="34" charset="-128"/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4233863" y="4210050"/>
            <a:ext cx="550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64543" name="Rectangle 3"/>
          <p:cNvSpPr>
            <a:spLocks noChangeArrowheads="1"/>
          </p:cNvSpPr>
          <p:nvPr/>
        </p:nvSpPr>
        <p:spPr bwMode="auto">
          <a:xfrm>
            <a:off x="3500438" y="3732213"/>
            <a:ext cx="15859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en-GB" sz="1500">
                <a:solidFill>
                  <a:srgbClr val="3D4869"/>
                </a:solidFill>
                <a:latin typeface="Verdana" pitchFamily="34" charset="0"/>
                <a:ea typeface="Arial Unicode MS" pitchFamily="34" charset="-128"/>
              </a:rPr>
              <a:t>Blood Donor Track System</a:t>
            </a:r>
            <a:endParaRPr lang="en-GB" sz="1500" b="1">
              <a:solidFill>
                <a:srgbClr val="3D4869"/>
              </a:solidFill>
              <a:latin typeface="Verdana" pitchFamily="34" charset="0"/>
              <a:ea typeface="Arial Unicode MS" pitchFamily="34" charset="-128"/>
            </a:endParaRPr>
          </a:p>
        </p:txBody>
      </p:sp>
      <p:sp>
        <p:nvSpPr>
          <p:cNvPr id="56" name="Rectangle 13"/>
          <p:cNvSpPr>
            <a:spLocks noChangeArrowheads="1"/>
          </p:cNvSpPr>
          <p:nvPr/>
        </p:nvSpPr>
        <p:spPr bwMode="auto">
          <a:xfrm>
            <a:off x="4306888" y="3571875"/>
            <a:ext cx="552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6454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40650" y="549275"/>
            <a:ext cx="11906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46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2349500"/>
            <a:ext cx="10350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13"/>
          <p:cNvSpPr>
            <a:spLocks noChangeArrowheads="1"/>
          </p:cNvSpPr>
          <p:nvPr/>
        </p:nvSpPr>
        <p:spPr bwMode="auto">
          <a:xfrm>
            <a:off x="3635375" y="3357563"/>
            <a:ext cx="550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6454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2781300"/>
            <a:ext cx="771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49" name="Rectangle 3"/>
          <p:cNvSpPr>
            <a:spLocks noChangeArrowheads="1"/>
          </p:cNvSpPr>
          <p:nvPr/>
        </p:nvSpPr>
        <p:spPr bwMode="auto">
          <a:xfrm>
            <a:off x="3348038" y="765175"/>
            <a:ext cx="144621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en-GB" sz="1500" b="1">
                <a:solidFill>
                  <a:srgbClr val="3D4869"/>
                </a:solidFill>
                <a:latin typeface="Verdana" pitchFamily="34" charset="0"/>
                <a:ea typeface="Arial Unicode MS" pitchFamily="34" charset="-128"/>
              </a:rPr>
              <a:t>PRO4VIP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4572000" y="692150"/>
            <a:ext cx="5508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CSA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6455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125538"/>
            <a:ext cx="771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52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1196975"/>
            <a:ext cx="4572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5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1341438"/>
            <a:ext cx="771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8593138" y="549275"/>
            <a:ext cx="550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CSA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69" name="Rectangle 5"/>
          <p:cNvSpPr/>
          <p:nvPr/>
        </p:nvSpPr>
        <p:spPr>
          <a:xfrm>
            <a:off x="971550" y="692150"/>
            <a:ext cx="1649413" cy="576263"/>
          </a:xfrm>
          <a:prstGeom prst="rect">
            <a:avLst/>
          </a:prstGeom>
          <a:solidFill>
            <a:srgbClr val="E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Knowledge sharing</a:t>
            </a:r>
            <a:endParaRPr lang="en-US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455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3800" y="1844675"/>
            <a:ext cx="36036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5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2565400"/>
            <a:ext cx="771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5219700" y="1557338"/>
            <a:ext cx="550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64559" name="3 Título"/>
          <p:cNvSpPr txBox="1">
            <a:spLocks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i="1">
                <a:solidFill>
                  <a:srgbClr val="3D4869"/>
                </a:solidFill>
                <a:latin typeface="Calibri" pitchFamily="34" charset="0"/>
                <a:ea typeface="Arial Unicode MS" pitchFamily="34" charset="-128"/>
              </a:rPr>
              <a:t>AQuAS – Alguns projectes PCP i PPI</a:t>
            </a:r>
          </a:p>
          <a:p>
            <a:pPr algn="ctr"/>
            <a:r>
              <a:rPr lang="en-US" sz="2000" b="1" i="1">
                <a:solidFill>
                  <a:srgbClr val="3D4869"/>
                </a:solidFill>
                <a:latin typeface="Calibri" pitchFamily="34" charset="0"/>
                <a:ea typeface="Arial Unicode MS" pitchFamily="34" charset="-128"/>
              </a:rPr>
              <a:t> </a:t>
            </a:r>
          </a:p>
        </p:txBody>
      </p:sp>
      <p:sp>
        <p:nvSpPr>
          <p:cNvPr id="64560" name="Line 5"/>
          <p:cNvSpPr>
            <a:spLocks noChangeShapeType="1"/>
          </p:cNvSpPr>
          <p:nvPr/>
        </p:nvSpPr>
        <p:spPr bwMode="auto">
          <a:xfrm>
            <a:off x="611188" y="6207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4561" name="Rectangle 3"/>
          <p:cNvSpPr>
            <a:spLocks noChangeArrowheads="1"/>
          </p:cNvSpPr>
          <p:nvPr/>
        </p:nvSpPr>
        <p:spPr bwMode="auto">
          <a:xfrm>
            <a:off x="3419475" y="3068638"/>
            <a:ext cx="15843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en-GB" sz="1500">
                <a:solidFill>
                  <a:srgbClr val="3D4869"/>
                </a:solidFill>
                <a:latin typeface="Verdana" pitchFamily="34" charset="0"/>
                <a:ea typeface="Arial Unicode MS" pitchFamily="34" charset="-128"/>
              </a:rPr>
              <a:t>Pacemaker</a:t>
            </a:r>
            <a:endParaRPr lang="en-GB" sz="1500" b="1">
              <a:solidFill>
                <a:srgbClr val="3D4869"/>
              </a:solidFill>
              <a:latin typeface="Verdana" pitchFamily="34" charset="0"/>
              <a:ea typeface="Arial Unicode MS" pitchFamily="34" charset="-128"/>
            </a:endParaRPr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4140200" y="2781300"/>
            <a:ext cx="5508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64563" name="Rectangle 3"/>
          <p:cNvSpPr>
            <a:spLocks noChangeArrowheads="1"/>
          </p:cNvSpPr>
          <p:nvPr/>
        </p:nvSpPr>
        <p:spPr bwMode="auto">
          <a:xfrm>
            <a:off x="468313" y="2247900"/>
            <a:ext cx="14462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en-GB" sz="1500" b="1">
                <a:solidFill>
                  <a:srgbClr val="3D4869"/>
                </a:solidFill>
                <a:latin typeface="Verdana" pitchFamily="34" charset="0"/>
                <a:ea typeface="Arial Unicode MS" pitchFamily="34" charset="-128"/>
              </a:rPr>
              <a:t>MAGIC</a:t>
            </a:r>
          </a:p>
        </p:txBody>
      </p:sp>
      <p:sp>
        <p:nvSpPr>
          <p:cNvPr id="64564" name="Rectangle 3"/>
          <p:cNvSpPr>
            <a:spLocks noChangeArrowheads="1"/>
          </p:cNvSpPr>
          <p:nvPr/>
        </p:nvSpPr>
        <p:spPr bwMode="auto">
          <a:xfrm>
            <a:off x="539750" y="2997200"/>
            <a:ext cx="14462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en-GB" sz="1500" b="1">
                <a:solidFill>
                  <a:srgbClr val="3D4869"/>
                </a:solidFill>
                <a:latin typeface="Verdana" pitchFamily="34" charset="0"/>
                <a:ea typeface="Arial Unicode MS" pitchFamily="34" charset="-128"/>
              </a:rPr>
              <a:t>THALEA II</a:t>
            </a:r>
          </a:p>
        </p:txBody>
      </p:sp>
      <p:sp>
        <p:nvSpPr>
          <p:cNvPr id="74" name="Rectangle 13"/>
          <p:cNvSpPr>
            <a:spLocks noChangeArrowheads="1"/>
          </p:cNvSpPr>
          <p:nvPr/>
        </p:nvSpPr>
        <p:spPr bwMode="auto">
          <a:xfrm>
            <a:off x="1476375" y="2708275"/>
            <a:ext cx="5508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PPI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75" name="Rectangle 13"/>
          <p:cNvSpPr>
            <a:spLocks noChangeArrowheads="1"/>
          </p:cNvSpPr>
          <p:nvPr/>
        </p:nvSpPr>
        <p:spPr bwMode="auto">
          <a:xfrm>
            <a:off x="1547813" y="3644900"/>
            <a:ext cx="5508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Verdana" pitchFamily="34" charset="0"/>
              </a:rPr>
              <a:t>PCP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64567" name="Rectangle 3"/>
          <p:cNvSpPr>
            <a:spLocks noChangeArrowheads="1"/>
          </p:cNvSpPr>
          <p:nvPr/>
        </p:nvSpPr>
        <p:spPr bwMode="auto">
          <a:xfrm>
            <a:off x="611188" y="3889375"/>
            <a:ext cx="1447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/>
            <a:r>
              <a:rPr lang="en-GB" sz="1500" b="1">
                <a:solidFill>
                  <a:srgbClr val="3D4869"/>
                </a:solidFill>
                <a:latin typeface="Verdana" pitchFamily="34" charset="0"/>
                <a:ea typeface="Arial Unicode MS" pitchFamily="34" charset="-128"/>
              </a:rPr>
              <a:t>ANTISUPERBUGS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Line 7"/>
          <p:cNvSpPr>
            <a:spLocks noChangeShapeType="1"/>
          </p:cNvSpPr>
          <p:nvPr/>
        </p:nvSpPr>
        <p:spPr bwMode="auto">
          <a:xfrm>
            <a:off x="6584950" y="114300"/>
            <a:ext cx="0" cy="723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5538" name="Text Box 9"/>
          <p:cNvSpPr txBox="1">
            <a:spLocks noChangeArrowheads="1"/>
          </p:cNvSpPr>
          <p:nvPr/>
        </p:nvSpPr>
        <p:spPr bwMode="auto">
          <a:xfrm>
            <a:off x="395288" y="333375"/>
            <a:ext cx="7777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 algn="ctr">
              <a:spcBef>
                <a:spcPct val="40000"/>
              </a:spcBef>
              <a:buFont typeface="Wingdings" pitchFamily="2" charset="2"/>
              <a:buNone/>
            </a:pPr>
            <a:r>
              <a:rPr lang="en-US" sz="2000" b="1" i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NYMPHA-MD:</a:t>
            </a:r>
          </a:p>
          <a:p>
            <a:pPr marL="269875" indent="-269875" algn="ctr">
              <a:lnSpc>
                <a:spcPct val="40000"/>
              </a:lnSpc>
              <a:spcBef>
                <a:spcPct val="40000"/>
              </a:spcBef>
              <a:buFont typeface="Wingdings" pitchFamily="2" charset="2"/>
              <a:buNone/>
            </a:pPr>
            <a:r>
              <a:rPr lang="en-US" sz="2000" b="1" i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Next Generation Mobile Platforms for HeAlth, in Mental Disorders.</a:t>
            </a:r>
            <a:endParaRPr lang="es-ES" sz="2000" b="1" i="1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65539" name="Text Box 10"/>
          <p:cNvSpPr txBox="1">
            <a:spLocks noChangeArrowheads="1"/>
          </p:cNvSpPr>
          <p:nvPr/>
        </p:nvSpPr>
        <p:spPr bwMode="auto">
          <a:xfrm>
            <a:off x="323850" y="3284538"/>
            <a:ext cx="42481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spcBef>
                <a:spcPct val="40000"/>
              </a:spcBef>
              <a:buFont typeface="Wingdings" pitchFamily="2" charset="2"/>
              <a:buNone/>
            </a:pPr>
            <a:r>
              <a:rPr lang="es-ES" sz="2000" b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Planification:</a:t>
            </a:r>
            <a:r>
              <a:rPr lang="es-ES" sz="20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 </a:t>
            </a:r>
            <a:br>
              <a:rPr lang="es-ES" sz="20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</a:br>
            <a:r>
              <a:rPr lang="es-ES" sz="20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01/01/2014 – 30/06/2017</a:t>
            </a:r>
          </a:p>
          <a:p>
            <a:pPr marL="269875" indent="-269875">
              <a:spcBef>
                <a:spcPct val="40000"/>
              </a:spcBef>
              <a:buFont typeface="Wingdings" pitchFamily="2" charset="2"/>
              <a:buNone/>
            </a:pPr>
            <a:r>
              <a:rPr lang="es-ES" sz="2000" b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EU Contribution:</a:t>
            </a:r>
            <a:r>
              <a:rPr lang="es-ES" sz="20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 </a:t>
            </a:r>
            <a:br>
              <a:rPr lang="es-ES" sz="20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</a:br>
            <a:r>
              <a:rPr lang="es-ES" sz="20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Consortium: 1.884.000€ (procurement)</a:t>
            </a:r>
          </a:p>
          <a:p>
            <a:pPr marL="269875" indent="-269875">
              <a:spcBef>
                <a:spcPct val="40000"/>
              </a:spcBef>
              <a:buFont typeface="Wingdings" pitchFamily="2" charset="2"/>
              <a:buNone/>
            </a:pPr>
            <a:r>
              <a:rPr lang="ca-ES" sz="2000" b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Partners: </a:t>
            </a:r>
            <a:r>
              <a:rPr lang="ca-ES" sz="20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4</a:t>
            </a:r>
            <a:endParaRPr lang="es-ES" sz="20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65540" name="Text Box 11"/>
          <p:cNvSpPr txBox="1">
            <a:spLocks noChangeArrowheads="1"/>
          </p:cNvSpPr>
          <p:nvPr/>
        </p:nvSpPr>
        <p:spPr bwMode="auto">
          <a:xfrm>
            <a:off x="179388" y="1484313"/>
            <a:ext cx="8507412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40000"/>
              </a:spcBef>
              <a:buFont typeface="Wingdings" pitchFamily="2" charset="2"/>
              <a:buNone/>
            </a:pPr>
            <a:r>
              <a:rPr lang="ca-ES" b="1">
                <a:solidFill>
                  <a:srgbClr val="003366"/>
                </a:solidFill>
                <a:ea typeface="Arial Unicode MS" pitchFamily="34" charset="-128"/>
              </a:rPr>
              <a:t>Objetive:</a:t>
            </a:r>
          </a:p>
          <a:p>
            <a:pPr algn="just">
              <a:spcBef>
                <a:spcPct val="40000"/>
              </a:spcBef>
              <a:buFont typeface="Wingdings" pitchFamily="2" charset="2"/>
              <a:buNone/>
            </a:pPr>
            <a:r>
              <a:rPr lang="ca-ES">
                <a:solidFill>
                  <a:srgbClr val="003366"/>
                </a:solidFill>
                <a:ea typeface="Arial Unicode MS" pitchFamily="34" charset="-128"/>
              </a:rPr>
              <a:t>Procurement for the provisioning of next generation services advocated for mental health treatment with a special focus on bipolar disorder based on the use of new technologies, open standards and open platforms.</a:t>
            </a:r>
            <a:endParaRPr lang="es-ES">
              <a:solidFill>
                <a:srgbClr val="003366"/>
              </a:solidFill>
              <a:ea typeface="Arial Unicode MS" pitchFamily="34" charset="-128"/>
            </a:endParaRPr>
          </a:p>
        </p:txBody>
      </p:sp>
      <p:pic>
        <p:nvPicPr>
          <p:cNvPr id="65541" name="Picture 12" descr="DoW_Draft V6 - Microsoft Word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954338"/>
            <a:ext cx="329088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542" name="9 Grupo"/>
          <p:cNvGrpSpPr>
            <a:grpSpLocks/>
          </p:cNvGrpSpPr>
          <p:nvPr/>
        </p:nvGrpSpPr>
        <p:grpSpPr bwMode="auto">
          <a:xfrm>
            <a:off x="1773238" y="5403850"/>
            <a:ext cx="2776537" cy="736600"/>
            <a:chOff x="500034" y="5643578"/>
            <a:chExt cx="2071702" cy="785818"/>
          </a:xfrm>
        </p:grpSpPr>
        <p:pic>
          <p:nvPicPr>
            <p:cNvPr id="65544" name="Picture 2"/>
            <p:cNvPicPr>
              <a:picLocks noChangeAspect="1" noChangeArrowheads="1"/>
            </p:cNvPicPr>
            <p:nvPr/>
          </p:nvPicPr>
          <p:blipFill>
            <a:blip r:embed="rId3"/>
            <a:srcRect t="54977" b="26770"/>
            <a:stretch>
              <a:fillRect/>
            </a:stretch>
          </p:blipFill>
          <p:spPr bwMode="auto">
            <a:xfrm>
              <a:off x="1552561" y="5643578"/>
              <a:ext cx="1019175" cy="7858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</p:pic>
        <p:pic>
          <p:nvPicPr>
            <p:cNvPr id="65545" name="Picture 3"/>
            <p:cNvPicPr>
              <a:picLocks noChangeAspect="1" noChangeArrowheads="1"/>
            </p:cNvPicPr>
            <p:nvPr/>
          </p:nvPicPr>
          <p:blipFill>
            <a:blip r:embed="rId3"/>
            <a:srcRect b="83408"/>
            <a:stretch>
              <a:fillRect/>
            </a:stretch>
          </p:blipFill>
          <p:spPr bwMode="auto">
            <a:xfrm>
              <a:off x="500034" y="5643578"/>
              <a:ext cx="1019175" cy="7143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</p:pic>
      </p:grpSp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584200" y="1196975"/>
            <a:ext cx="7697788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3 Título"/>
          <p:cNvSpPr txBox="1">
            <a:spLocks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a-ES" altLang="ca-ES" sz="2000" b="1" i="1">
                <a:solidFill>
                  <a:srgbClr val="003366"/>
                </a:solidFill>
                <a:latin typeface="Calibri" pitchFamily="34" charset="0"/>
              </a:rPr>
              <a:t>Finançament de la CPI amb Horitzó 2020</a:t>
            </a:r>
            <a:endParaRPr lang="ca-ES" sz="2000" b="1" i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6562" name="Line 5"/>
          <p:cNvSpPr>
            <a:spLocks noChangeShapeType="1"/>
          </p:cNvSpPr>
          <p:nvPr/>
        </p:nvSpPr>
        <p:spPr bwMode="auto">
          <a:xfrm>
            <a:off x="611188" y="6207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563" name="3 CuadroTexto"/>
          <p:cNvSpPr txBox="1">
            <a:spLocks noChangeArrowheads="1"/>
          </p:cNvSpPr>
          <p:nvPr/>
        </p:nvSpPr>
        <p:spPr bwMode="auto">
          <a:xfrm>
            <a:off x="400050" y="1290638"/>
            <a:ext cx="849788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3366"/>
              </a:buClr>
              <a:buFont typeface="Arial" charset="0"/>
              <a:buChar char="•"/>
            </a:pPr>
            <a:r>
              <a:rPr lang="ca-ES" altLang="ca-ES" sz="16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Mitjançant el programa Horitzó 2020, la Comissió Europea (CE) dóna suport a la creació de xarxes per al foment de la CPI i l</a:t>
            </a:r>
            <a:r>
              <a:rPr lang="ca-ES" altLang="es-ES" sz="16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'</a:t>
            </a:r>
            <a:r>
              <a:rPr lang="ca-ES" altLang="ca-ES" sz="16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intercanvi de bones pràctiques, especialment de compres conjuntes amb compradors d</a:t>
            </a:r>
            <a:r>
              <a:rPr lang="ca-ES" altLang="es-ES" sz="16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'</a:t>
            </a:r>
            <a:r>
              <a:rPr lang="ca-ES" altLang="ca-ES" sz="16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almenys tres països. </a:t>
            </a:r>
          </a:p>
          <a:p>
            <a:pPr marL="285750" indent="-285750">
              <a:spcAft>
                <a:spcPts val="1200"/>
              </a:spcAft>
              <a:buClr>
                <a:srgbClr val="003366"/>
              </a:buClr>
              <a:buFont typeface="Arial" charset="0"/>
              <a:buChar char="•"/>
            </a:pPr>
            <a:endParaRPr lang="ca-ES" altLang="ca-ES" sz="1600">
              <a:solidFill>
                <a:srgbClr val="003366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03366"/>
              </a:buClr>
              <a:buFont typeface="Arial" charset="0"/>
              <a:buChar char="•"/>
            </a:pPr>
            <a:r>
              <a:rPr lang="ca-ES" altLang="ca-ES" sz="16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La CE pot subvencionar fins al 100 % dels costos directes (més un 25 % d</a:t>
            </a:r>
            <a:r>
              <a:rPr lang="ca-ES" altLang="es-ES" sz="16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'</a:t>
            </a:r>
            <a:r>
              <a:rPr lang="ca-ES" altLang="ca-ES" sz="16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indirectes) associats a aquestes xarxes que, a més a més de formació, intercanvi de bones pràctiques o avaluació conjunta de necessitats, tenen per objectiu acordar, si es dóna el cas, una CPP o una CPTI.</a:t>
            </a:r>
          </a:p>
          <a:p>
            <a:pPr marL="285750" indent="-285750">
              <a:spcAft>
                <a:spcPts val="1200"/>
              </a:spcAft>
              <a:buClr>
                <a:srgbClr val="003366"/>
              </a:buClr>
              <a:buFont typeface="Arial" charset="0"/>
              <a:buChar char="•"/>
            </a:pPr>
            <a:endParaRPr lang="ca-ES" altLang="ca-ES" sz="1600">
              <a:solidFill>
                <a:srgbClr val="003366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003366"/>
              </a:buClr>
              <a:buFont typeface="Arial" charset="0"/>
              <a:buChar char="•"/>
            </a:pPr>
            <a:r>
              <a:rPr lang="ca-ES" altLang="ca-ES" sz="16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La CE subvenciona en un 90 % i un 35 % respectivament l</a:t>
            </a:r>
            <a:r>
              <a:rPr lang="ca-ES" altLang="es-ES" sz="16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'</a:t>
            </a:r>
            <a:r>
              <a:rPr lang="ca-ES" altLang="ca-ES" sz="16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import de les licitacions i costos de gestió associats a les compres CPP o CPTI realitzades conjuntament pel consorci de compradors públics. </a:t>
            </a:r>
          </a:p>
          <a:p>
            <a:pPr marL="742950" lvl="1" indent="-285750">
              <a:spcAft>
                <a:spcPts val="600"/>
              </a:spcAft>
              <a:buClr>
                <a:srgbClr val="C00000"/>
              </a:buClr>
              <a:buFont typeface="Arial" charset="0"/>
              <a:buChar char="•"/>
            </a:pPr>
            <a:endParaRPr lang="ca-ES" altLang="ca-ES" sz="1600">
              <a:solidFill>
                <a:srgbClr val="003366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charset="0"/>
              <a:buChar char="•"/>
            </a:pPr>
            <a:endParaRPr lang="ca-ES" altLang="ca-ES" sz="1600">
              <a:solidFill>
                <a:srgbClr val="003366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charset="0"/>
              <a:buChar char="•"/>
            </a:pPr>
            <a:endParaRPr lang="ca-ES" altLang="ca-ES" sz="1600">
              <a:solidFill>
                <a:srgbClr val="003366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charset="0"/>
              <a:buChar char="•"/>
            </a:pPr>
            <a:endParaRPr lang="ca-ES" altLang="ca-ES" sz="1600">
              <a:solidFill>
                <a:srgbClr val="003366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3 Título"/>
          <p:cNvSpPr txBox="1">
            <a:spLocks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a-ES" altLang="ca-ES" sz="2000" b="1" i="1">
                <a:solidFill>
                  <a:srgbClr val="003366"/>
                </a:solidFill>
                <a:latin typeface="Calibri" pitchFamily="34" charset="0"/>
              </a:rPr>
              <a:t>Finançament de la CPI a Catalunya amb FEDER (I)</a:t>
            </a:r>
            <a:endParaRPr lang="ca-ES" sz="2000" b="1" i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7586" name="Line 5"/>
          <p:cNvSpPr>
            <a:spLocks noChangeShapeType="1"/>
          </p:cNvSpPr>
          <p:nvPr/>
        </p:nvSpPr>
        <p:spPr bwMode="auto">
          <a:xfrm>
            <a:off x="611188" y="6207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7587" name="3 CuadroTexto"/>
          <p:cNvSpPr txBox="1">
            <a:spLocks noChangeArrowheads="1"/>
          </p:cNvSpPr>
          <p:nvPr/>
        </p:nvSpPr>
        <p:spPr bwMode="auto">
          <a:xfrm>
            <a:off x="468313" y="1143000"/>
            <a:ext cx="8497887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Aft>
                <a:spcPts val="600"/>
              </a:spcAft>
              <a:buClr>
                <a:srgbClr val="003366"/>
              </a:buClr>
              <a:buFont typeface="Arial" charset="0"/>
              <a:buChar char="•"/>
            </a:pPr>
            <a:r>
              <a:rPr lang="ca-ES" altLang="ca-ES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La RIS3CAT impulsa la planificació estratègica i la implementació de la compra pública innovadora (CPI) en les compres de l</a:t>
            </a:r>
            <a:r>
              <a:rPr lang="ca-ES" altLang="ja-JP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'Administració de la Generalitat de Catalunya i el seu sector públic.</a:t>
            </a:r>
          </a:p>
          <a:p>
            <a:pPr marL="363538" indent="-363538">
              <a:spcAft>
                <a:spcPts val="600"/>
              </a:spcAft>
              <a:buClr>
                <a:srgbClr val="003366"/>
              </a:buClr>
              <a:buFont typeface="Arial" charset="0"/>
              <a:buChar char="•"/>
            </a:pPr>
            <a:r>
              <a:rPr lang="ca-ES" altLang="ca-ES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El PO FEDER de Catalunya 2014-2020 preveu 50 milions d</a:t>
            </a:r>
            <a:r>
              <a:rPr lang="ca-ES" altLang="es-ES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'</a:t>
            </a:r>
            <a:r>
              <a:rPr lang="ca-ES" altLang="ca-ES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euros per a la CPI desenvolupada en el marc de la RIS3CAT.</a:t>
            </a:r>
          </a:p>
          <a:p>
            <a:pPr marL="363538" indent="-363538">
              <a:spcAft>
                <a:spcPts val="600"/>
              </a:spcAft>
              <a:buClr>
                <a:srgbClr val="003366"/>
              </a:buClr>
              <a:buFont typeface="Arial" charset="0"/>
              <a:buChar char="•"/>
            </a:pPr>
            <a:r>
              <a:rPr lang="ca-ES" altLang="ca-ES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Els compradors públics poden rebre orientació tècnica en les fases de preparació i l</a:t>
            </a:r>
            <a:r>
              <a:rPr lang="ca-ES" altLang="es-ES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'</a:t>
            </a:r>
            <a:r>
              <a:rPr lang="ca-ES" altLang="ca-ES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execució de projectes de CPI:</a:t>
            </a:r>
          </a:p>
          <a:p>
            <a:pPr marL="711200" lvl="1" indent="-347663">
              <a:spcBef>
                <a:spcPts val="600"/>
              </a:spcBef>
              <a:buClr>
                <a:srgbClr val="003366"/>
              </a:buClr>
              <a:buFont typeface="Arial" charset="0"/>
              <a:buChar char="•"/>
            </a:pPr>
            <a:r>
              <a:rPr lang="ca-ES" altLang="ca-ES" sz="14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Per al disseny dels procediments de contractació pública, així com per a l'elaboració dels plecs de clàusules administratives particulars i dels contractes (Secretaria tècnica de la Junta Consultiva de Contractació Administrativa.)</a:t>
            </a:r>
          </a:p>
          <a:p>
            <a:pPr marL="711200" lvl="1" indent="-347663">
              <a:spcBef>
                <a:spcPts val="600"/>
              </a:spcBef>
              <a:buClr>
                <a:srgbClr val="003366"/>
              </a:buClr>
              <a:buFont typeface="Arial" charset="0"/>
              <a:buChar char="•"/>
            </a:pPr>
            <a:r>
              <a:rPr lang="ca-ES" altLang="ca-ES" sz="14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Per a la realització de consultes en el mercat, la dinamització del mateix en la </a:t>
            </a:r>
            <a:r>
              <a:rPr lang="ca-ES" altLang="ja-JP" sz="14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identificació d’oportunitats</a:t>
            </a:r>
            <a:r>
              <a:rPr lang="ca-ES" altLang="ca-ES" sz="14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, la identificació de capacitats tècniques d’empreses i agents de recerca i innovació o</a:t>
            </a:r>
            <a:r>
              <a:rPr lang="ca-ES" altLang="ja-JP" sz="14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 la facilitació de mecanismes de suport per a la definició d'especificacions funcionals, etc. (AQuAs en l</a:t>
            </a:r>
            <a:r>
              <a:rPr lang="ca-ES" altLang="es-ES" sz="14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'</a:t>
            </a:r>
            <a:r>
              <a:rPr lang="ca-ES" altLang="ja-JP" sz="14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àmbit de la salut).</a:t>
            </a:r>
          </a:p>
          <a:p>
            <a:pPr marL="711200" lvl="1" indent="-347663">
              <a:spcBef>
                <a:spcPts val="600"/>
              </a:spcBef>
              <a:buClr>
                <a:srgbClr val="003366"/>
              </a:buClr>
              <a:buFont typeface="Arial" charset="0"/>
              <a:buChar char="•"/>
            </a:pPr>
            <a:r>
              <a:rPr lang="ca-ES" altLang="ja-JP" sz="14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Per a la certificació del component d’innovació, prèvia sol·licitud de programació del projecte de CPI al PO FEDER Catalunya 2014-2020, per part del comprador públic (AQuAs en l</a:t>
            </a:r>
            <a:r>
              <a:rPr lang="ca-ES" altLang="es-ES" sz="14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'</a:t>
            </a:r>
            <a:r>
              <a:rPr lang="ca-ES" altLang="ja-JP" sz="14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àmbit de la salut).</a:t>
            </a:r>
            <a:endParaRPr lang="ca-ES" altLang="ca-ES" sz="1700">
              <a:solidFill>
                <a:srgbClr val="003366"/>
              </a:solidFill>
              <a:latin typeface="Calibri" pitchFamily="34" charset="0"/>
              <a:ea typeface="Arial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3 Título"/>
          <p:cNvSpPr txBox="1">
            <a:spLocks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a-ES" altLang="ca-ES" sz="2000" b="1" i="1">
                <a:solidFill>
                  <a:srgbClr val="003366"/>
                </a:solidFill>
                <a:latin typeface="Calibri" pitchFamily="34" charset="0"/>
              </a:rPr>
              <a:t>Finançament de la CPI a Catalunya amb FEDER (II)</a:t>
            </a:r>
            <a:endParaRPr lang="ca-ES" sz="2000" b="1" i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68610" name="Line 5"/>
          <p:cNvSpPr>
            <a:spLocks noChangeShapeType="1"/>
          </p:cNvSpPr>
          <p:nvPr/>
        </p:nvSpPr>
        <p:spPr bwMode="auto">
          <a:xfrm>
            <a:off x="611188" y="6207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8611" name="QuadreDeText 5"/>
          <p:cNvSpPr txBox="1">
            <a:spLocks noChangeArrowheads="1"/>
          </p:cNvSpPr>
          <p:nvPr/>
        </p:nvSpPr>
        <p:spPr bwMode="auto">
          <a:xfrm>
            <a:off x="504825" y="1125538"/>
            <a:ext cx="845978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3366"/>
              </a:buClr>
              <a:buFont typeface="Arial" charset="0"/>
              <a:buChar char="•"/>
              <a:tabLst>
                <a:tab pos="355600" algn="l"/>
              </a:tabLst>
            </a:pPr>
            <a:r>
              <a:rPr lang="ca-ES" altLang="ca-ES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Objectiu temàtic1. Potenciar la recerca, el desenvolupament tecnològic i la innovació</a:t>
            </a:r>
          </a:p>
          <a:p>
            <a:pPr marL="820738" lvl="1" indent="-363538">
              <a:spcAft>
                <a:spcPts val="600"/>
              </a:spcAft>
              <a:buClr>
                <a:srgbClr val="003366"/>
              </a:buClr>
              <a:buFont typeface="Arial" charset="0"/>
              <a:buChar char="•"/>
              <a:tabLst>
                <a:tab pos="355600" algn="l"/>
              </a:tabLst>
            </a:pPr>
            <a:r>
              <a:rPr lang="ca-ES" altLang="ca-ES" sz="1600">
                <a:solidFill>
                  <a:srgbClr val="003366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Objectiu específic 1.2.1 Impuls i promoció d'activitats de recerca i innovació liderades per les empreses, suport a la creació i consolidació d'empreses innovadores i suport a la compra pública innovadora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76708" y="2780928"/>
            <a:ext cx="3995292" cy="3168352"/>
          </a:xfrm>
          <a:prstGeom prst="rect">
            <a:avLst/>
          </a:prstGeom>
          <a:ln>
            <a:solidFill>
              <a:srgbClr val="0033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lvl="2" indent="-285750" defTabSz="914021" fontAlgn="auto"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ca-ES" sz="1600" dirty="0">
                <a:solidFill>
                  <a:srgbClr val="003366"/>
                </a:solidFill>
                <a:cs typeface="Arial" pitchFamily="34" charset="0"/>
              </a:rPr>
              <a:t>El FEDER </a:t>
            </a:r>
            <a:r>
              <a:rPr lang="ca-ES" sz="1600" b="1" dirty="0">
                <a:solidFill>
                  <a:srgbClr val="003366"/>
                </a:solidFill>
                <a:cs typeface="Arial" pitchFamily="34" charset="0"/>
              </a:rPr>
              <a:t>cofinança el 50 % </a:t>
            </a:r>
            <a:r>
              <a:rPr lang="ca-ES" sz="1600" dirty="0">
                <a:solidFill>
                  <a:srgbClr val="003366"/>
                </a:solidFill>
                <a:cs typeface="Arial" pitchFamily="34" charset="0"/>
              </a:rPr>
              <a:t>de</a:t>
            </a:r>
            <a:r>
              <a:rPr lang="ca-ES" sz="1600" b="1" dirty="0">
                <a:solidFill>
                  <a:srgbClr val="003366"/>
                </a:solidFill>
                <a:cs typeface="Arial" pitchFamily="34" charset="0"/>
              </a:rPr>
              <a:t> </a:t>
            </a:r>
            <a:r>
              <a:rPr lang="ca-ES" altLang="en-US" sz="1600" dirty="0">
                <a:solidFill>
                  <a:srgbClr val="003366"/>
                </a:solidFill>
                <a:cs typeface="Arial" pitchFamily="34" charset="0"/>
              </a:rPr>
              <a:t>la inversió o la despesa directament associada a les activitats d'R+D+I del projecte de CPI: </a:t>
            </a:r>
          </a:p>
          <a:p>
            <a:pPr marL="285750" lvl="6" indent="-285750" defTabSz="914021" eaLnBrk="0" hangingPunct="0">
              <a:spcAft>
                <a:spcPts val="300"/>
              </a:spcAft>
              <a:buClr>
                <a:srgbClr val="003366"/>
              </a:buClr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ca-ES" altLang="en-US" sz="1600" dirty="0">
                <a:solidFill>
                  <a:srgbClr val="003366"/>
                </a:solidFill>
                <a:cs typeface="Arial" pitchFamily="34" charset="0"/>
              </a:rPr>
              <a:t>La preparació del projecte (avaluació de les necessitats, consulta al mercat, etc.) </a:t>
            </a:r>
            <a:r>
              <a:rPr lang="ca-ES" altLang="en-US" sz="1200" b="1" dirty="0">
                <a:solidFill>
                  <a:srgbClr val="003366"/>
                </a:solidFill>
                <a:cs typeface="Arial" pitchFamily="34" charset="0"/>
              </a:rPr>
              <a:t>Màxim 30 % del cost subvencionable</a:t>
            </a:r>
          </a:p>
          <a:p>
            <a:pPr marL="285750" lvl="6" indent="-285750" defTabSz="914021" eaLnBrk="0" hangingPunct="0">
              <a:spcAft>
                <a:spcPts val="300"/>
              </a:spcAft>
              <a:buClr>
                <a:srgbClr val="003366"/>
              </a:buClr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ca-ES" altLang="en-US" sz="1600" dirty="0">
                <a:solidFill>
                  <a:srgbClr val="003366"/>
                </a:solidFill>
                <a:cs typeface="Arial" pitchFamily="34" charset="0"/>
              </a:rPr>
              <a:t>Compra pública d'innovació: recerca, desenvolupament de prototip, execució del pilot i de proves, procés d'estandardització. </a:t>
            </a:r>
          </a:p>
          <a:p>
            <a:pPr marL="354013" lvl="6" indent="-171450" defTabSz="914021" eaLnBrk="0" hangingPunct="0">
              <a:spcAft>
                <a:spcPts val="300"/>
              </a:spcAft>
              <a:buClr>
                <a:srgbClr val="003366"/>
              </a:buClr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ca-ES" altLang="en-US" sz="1200" b="1" dirty="0">
                <a:solidFill>
                  <a:srgbClr val="003366"/>
                </a:solidFill>
                <a:cs typeface="Arial" pitchFamily="34" charset="0"/>
              </a:rPr>
              <a:t>Mínim 70 % del cost subvencionable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735513" y="2781300"/>
            <a:ext cx="3941762" cy="3168650"/>
          </a:xfrm>
          <a:prstGeom prst="rect">
            <a:avLst/>
          </a:prstGeom>
          <a:ln>
            <a:solidFill>
              <a:srgbClr val="0033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73038"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363538" indent="-363538"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2" indent="0" defTabSz="914021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ca-ES" altLang="ca-ES" sz="1600" dirty="0" smtClean="0">
                <a:solidFill>
                  <a:srgbClr val="003366"/>
                </a:solidFill>
                <a:latin typeface="Arial" pitchFamily="34" charset="0"/>
              </a:rPr>
              <a:t>El FEDER </a:t>
            </a:r>
            <a:r>
              <a:rPr lang="ca-ES" altLang="ca-ES" sz="1600" b="1" dirty="0" smtClean="0">
                <a:solidFill>
                  <a:srgbClr val="003366"/>
                </a:solidFill>
                <a:latin typeface="Arial" pitchFamily="34" charset="0"/>
              </a:rPr>
              <a:t>no cofinança </a:t>
            </a:r>
            <a:r>
              <a:rPr lang="ca-ES" altLang="ca-ES" sz="1600" dirty="0" smtClean="0">
                <a:solidFill>
                  <a:srgbClr val="003366"/>
                </a:solidFill>
                <a:latin typeface="Arial" pitchFamily="34" charset="0"/>
              </a:rPr>
              <a:t>la compra pública comercial de productes o serveis ja</a:t>
            </a:r>
            <a:r>
              <a:rPr lang="ca-ES" altLang="ca-ES" sz="1600" b="1" dirty="0" smtClean="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ca-ES" altLang="ca-ES" sz="1600" dirty="0" smtClean="0">
                <a:solidFill>
                  <a:srgbClr val="003366"/>
                </a:solidFill>
                <a:latin typeface="Arial" pitchFamily="34" charset="0"/>
              </a:rPr>
              <a:t>desenvolupats.</a:t>
            </a:r>
            <a:endParaRPr lang="ca-ES" altLang="ca-ES" sz="1400" dirty="0" smtClean="0">
              <a:solidFill>
                <a:srgbClr val="003366"/>
              </a:solidFill>
              <a:latin typeface="Arial" pitchFamily="34" charset="0"/>
            </a:endParaRPr>
          </a:p>
          <a:p>
            <a:pPr lvl="3" defTabSz="914021" fontAlgn="auto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X"/>
              <a:defRPr/>
            </a:pPr>
            <a:endParaRPr lang="ca-ES" altLang="ca-ES" sz="1400" dirty="0" smtClean="0">
              <a:solidFill>
                <a:srgbClr val="00336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Line 5"/>
          <p:cNvSpPr>
            <a:spLocks noChangeShapeType="1"/>
          </p:cNvSpPr>
          <p:nvPr/>
        </p:nvSpPr>
        <p:spPr bwMode="auto">
          <a:xfrm>
            <a:off x="611188" y="6207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9634" name="3 Título"/>
          <p:cNvSpPr txBox="1">
            <a:spLocks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a-ES" altLang="ca-ES" sz="2000" b="1" i="1">
                <a:solidFill>
                  <a:srgbClr val="003366"/>
                </a:solidFill>
                <a:latin typeface="Calibri" pitchFamily="34" charset="0"/>
              </a:rPr>
              <a:t>Exemple del finançament de la CPI  amb FEDER </a:t>
            </a:r>
            <a:endParaRPr lang="ca-ES" sz="2000" b="1" i="1">
              <a:solidFill>
                <a:srgbClr val="003366"/>
              </a:solidFill>
              <a:latin typeface="Calibri" pitchFamily="34" charset="0"/>
            </a:endParaRP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8" y="1143000"/>
            <a:ext cx="786447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s-ES_tradnl" smtClean="0">
              <a:latin typeface="Helvetica Bold"/>
            </a:endParaRPr>
          </a:p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s-ES_tradnl" smtClean="0">
              <a:latin typeface="Helvetica Bold"/>
            </a:endParaRPr>
          </a:p>
        </p:txBody>
      </p:sp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684213" y="1628775"/>
            <a:ext cx="77739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42900" indent="-342900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s-ES_tradnl" sz="3200">
              <a:latin typeface="Helvetica Bold"/>
              <a:ea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s-ES_tradnl" sz="3200">
              <a:latin typeface="Helvetica Bold"/>
              <a:ea typeface="Arial Unicode MS" pitchFamily="34" charset="-128"/>
            </a:endParaRPr>
          </a:p>
        </p:txBody>
      </p:sp>
      <p:sp>
        <p:nvSpPr>
          <p:cNvPr id="70659" name="Line 6"/>
          <p:cNvSpPr>
            <a:spLocks noChangeShapeType="1"/>
          </p:cNvSpPr>
          <p:nvPr/>
        </p:nvSpPr>
        <p:spPr bwMode="auto">
          <a:xfrm>
            <a:off x="611188" y="10525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0660" name="Rectangle 7"/>
          <p:cNvSpPr>
            <a:spLocks noChangeArrowheads="1"/>
          </p:cNvSpPr>
          <p:nvPr/>
        </p:nvSpPr>
        <p:spPr bwMode="auto">
          <a:xfrm>
            <a:off x="2819400" y="12954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>
              <a:ea typeface="Arial Unicode MS" pitchFamily="34" charset="-128"/>
            </a:endParaRPr>
          </a:p>
        </p:txBody>
      </p:sp>
      <p:sp>
        <p:nvSpPr>
          <p:cNvPr id="70661" name="Rectangle 10"/>
          <p:cNvSpPr>
            <a:spLocks noChangeArrowheads="1"/>
          </p:cNvSpPr>
          <p:nvPr/>
        </p:nvSpPr>
        <p:spPr bwMode="auto">
          <a:xfrm>
            <a:off x="1042988" y="333375"/>
            <a:ext cx="71485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s-ES_tradnl" sz="2000" b="1" i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Algunes  preguntes per  respondre</a:t>
            </a:r>
          </a:p>
        </p:txBody>
      </p:sp>
      <p:sp>
        <p:nvSpPr>
          <p:cNvPr id="70662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16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Com es desenvolupen/preparen les descripcions detallades de les necessitats que es pretenen cobrir?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16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Com es fan legitimes per assumir el risc implicat en la innovació de les empreses i premiar les que ho fan be?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16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Com crear/disposar d’una millor comprensió del  mercat, de com funciona i que s’espera del producte/servei?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16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Com arribar a una decisió ben informada de quins actors incloure en el procés de compra pública?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16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Com concebre criteris de selecció de productes/serveis innovadors? (si i en quines vies es prioritza preu, funció, prestacions o innovació)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16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Com millorar les habilitats/capacitats dels compradors?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s-ES" sz="16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Com desenvolupar i establir esquemes de comunicació i informació que reforcin el dialeg entre actors?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6 Rectángulo"/>
          <p:cNvSpPr>
            <a:spLocks noChangeArrowheads="1"/>
          </p:cNvSpPr>
          <p:nvPr/>
        </p:nvSpPr>
        <p:spPr bwMode="auto">
          <a:xfrm>
            <a:off x="360363" y="63500"/>
            <a:ext cx="8783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>
            <a:spAutoFit/>
          </a:bodyPr>
          <a:lstStyle/>
          <a:p>
            <a:pPr algn="ctr" defTabSz="909638" eaLnBrk="0"/>
            <a:r>
              <a:rPr lang="ca-ES" sz="2000" b="1" i="1">
                <a:solidFill>
                  <a:srgbClr val="3D4869"/>
                </a:solidFill>
                <a:latin typeface="Calibri" pitchFamily="34" charset="0"/>
              </a:rPr>
              <a:t>Tres àmbits d’enfocament estratègic de l’Agència i un instrument necessari</a:t>
            </a:r>
          </a:p>
        </p:txBody>
      </p:sp>
      <p:grpSp>
        <p:nvGrpSpPr>
          <p:cNvPr id="32770" name="Agrupa 20"/>
          <p:cNvGrpSpPr>
            <a:grpSpLocks/>
          </p:cNvGrpSpPr>
          <p:nvPr/>
        </p:nvGrpSpPr>
        <p:grpSpPr bwMode="auto">
          <a:xfrm>
            <a:off x="479425" y="1452563"/>
            <a:ext cx="7931150" cy="4171950"/>
            <a:chOff x="190198" y="1473200"/>
            <a:chExt cx="8623602" cy="5255741"/>
          </a:xfrm>
        </p:grpSpPr>
        <p:sp>
          <p:nvSpPr>
            <p:cNvPr id="2" name="4 Rectángulo"/>
            <p:cNvSpPr/>
            <p:nvPr/>
          </p:nvSpPr>
          <p:spPr bwMode="auto">
            <a:xfrm>
              <a:off x="1755772" y="1473200"/>
              <a:ext cx="2273275" cy="3857809"/>
            </a:xfrm>
            <a:prstGeom prst="roundRect">
              <a:avLst/>
            </a:prstGeom>
            <a:solidFill>
              <a:srgbClr val="003366">
                <a:alpha val="63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021" fontAlgn="auto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chemeClr val="tx1"/>
                </a:buClr>
                <a:defRPr/>
              </a:pPr>
              <a:r>
                <a:rPr lang="ca-ES" b="1" dirty="0">
                  <a:latin typeface="Verdana" pitchFamily="34" charset="0"/>
                </a:rPr>
                <a:t/>
              </a:r>
              <a:br>
                <a:rPr lang="ca-ES" b="1" dirty="0">
                  <a:latin typeface="Verdana" pitchFamily="34" charset="0"/>
                </a:rPr>
              </a:br>
              <a:r>
                <a:rPr lang="ca-ES" b="1" dirty="0">
                  <a:latin typeface="Verdana" pitchFamily="34" charset="0"/>
                </a:rPr>
                <a:t>OBSERVATORI</a:t>
              </a:r>
            </a:p>
            <a:p>
              <a:pPr algn="ctr" defTabSz="914021" fontAlgn="auto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chemeClr val="tx1"/>
                </a:buClr>
                <a:defRPr/>
              </a:pPr>
              <a:r>
                <a:rPr lang="ca-ES" sz="1500" i="1" dirty="0">
                  <a:latin typeface="Verdana" pitchFamily="34" charset="0"/>
                </a:rPr>
                <a:t>Transparència i rendiment de comptes sobre els resultats del sistema sanitari de Catalunya</a:t>
              </a:r>
              <a:r>
                <a:rPr lang="ca-ES" i="1" dirty="0">
                  <a:latin typeface="Verdana" pitchFamily="34" charset="0"/>
                </a:rPr>
                <a:t/>
              </a:r>
              <a:br>
                <a:rPr lang="ca-ES" i="1" dirty="0">
                  <a:latin typeface="Verdana" pitchFamily="34" charset="0"/>
                </a:rPr>
              </a:br>
              <a:endParaRPr lang="ca-ES" i="1" dirty="0">
                <a:latin typeface="Verdana" pitchFamily="34" charset="0"/>
              </a:endParaRPr>
            </a:p>
          </p:txBody>
        </p:sp>
        <p:sp>
          <p:nvSpPr>
            <p:cNvPr id="7" name="4 Rectángulo"/>
            <p:cNvSpPr/>
            <p:nvPr/>
          </p:nvSpPr>
          <p:spPr bwMode="auto">
            <a:xfrm>
              <a:off x="4148149" y="1473200"/>
              <a:ext cx="2273275" cy="3857809"/>
            </a:xfrm>
            <a:prstGeom prst="roundRect">
              <a:avLst/>
            </a:prstGeom>
            <a:solidFill>
              <a:srgbClr val="003366">
                <a:alpha val="63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021" fontAlgn="auto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chemeClr val="tx1"/>
                </a:buClr>
                <a:defRPr/>
              </a:pPr>
              <a:r>
                <a:rPr lang="ca-ES" b="1" dirty="0">
                  <a:latin typeface="Verdana" pitchFamily="34" charset="0"/>
                </a:rPr>
                <a:t/>
              </a:r>
              <a:br>
                <a:rPr lang="ca-ES" b="1" dirty="0">
                  <a:latin typeface="Verdana" pitchFamily="34" charset="0"/>
                </a:rPr>
              </a:br>
              <a:r>
                <a:rPr lang="ca-ES" b="1" dirty="0">
                  <a:latin typeface="Verdana" pitchFamily="34" charset="0"/>
                </a:rPr>
                <a:t>AVALUACIÓ</a:t>
              </a:r>
            </a:p>
            <a:p>
              <a:pPr algn="ctr" defTabSz="914021" fontAlgn="auto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chemeClr val="tx1"/>
                </a:buClr>
                <a:defRPr/>
              </a:pPr>
              <a:r>
                <a:rPr lang="ca-ES" sz="1500" i="1" dirty="0">
                  <a:latin typeface="Verdana" pitchFamily="34" charset="0"/>
                </a:rPr>
                <a:t>Avaluació de la qualitat del sistema, tecnologies mèdiques, medicaments  i la recerca</a:t>
              </a:r>
            </a:p>
          </p:txBody>
        </p:sp>
        <p:sp>
          <p:nvSpPr>
            <p:cNvPr id="8" name="4 Rectángulo"/>
            <p:cNvSpPr/>
            <p:nvPr/>
          </p:nvSpPr>
          <p:spPr bwMode="auto">
            <a:xfrm>
              <a:off x="6540525" y="1473200"/>
              <a:ext cx="2273275" cy="3857809"/>
            </a:xfrm>
            <a:prstGeom prst="roundRect">
              <a:avLst/>
            </a:prstGeom>
            <a:solidFill>
              <a:srgbClr val="003366">
                <a:alpha val="63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914021" fontAlgn="auto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chemeClr val="tx1"/>
                </a:buClr>
                <a:defRPr/>
              </a:pPr>
              <a:r>
                <a:rPr lang="ca-ES" b="1" dirty="0">
                  <a:latin typeface="Verdana" pitchFamily="34" charset="0"/>
                </a:rPr>
                <a:t/>
              </a:r>
              <a:br>
                <a:rPr lang="ca-ES" b="1" dirty="0">
                  <a:latin typeface="Verdana" pitchFamily="34" charset="0"/>
                </a:rPr>
              </a:br>
              <a:r>
                <a:rPr lang="ca-ES" b="1" dirty="0">
                  <a:latin typeface="Verdana" pitchFamily="34" charset="0"/>
                </a:rPr>
                <a:t>INNOVACIÓ</a:t>
              </a:r>
            </a:p>
            <a:p>
              <a:pPr algn="ctr" defTabSz="914021" fontAlgn="auto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chemeClr val="tx1"/>
                </a:buClr>
                <a:defRPr/>
              </a:pPr>
              <a:r>
                <a:rPr lang="ca-ES" sz="1500" i="1" dirty="0">
                  <a:latin typeface="Verdana" pitchFamily="34" charset="0"/>
                </a:rPr>
                <a:t>Fomenta i coordina la participació en projectes nacionals i internacionals que promouen la innovació en l’àmbit de la salut i la CPI</a:t>
              </a:r>
              <a:endParaRPr lang="ca-ES" sz="1500" b="1" dirty="0">
                <a:latin typeface="Verdana" pitchFamily="34" charset="0"/>
              </a:endParaRPr>
            </a:p>
          </p:txBody>
        </p:sp>
        <p:sp>
          <p:nvSpPr>
            <p:cNvPr id="9" name="4 Rectángulo"/>
            <p:cNvSpPr/>
            <p:nvPr/>
          </p:nvSpPr>
          <p:spPr bwMode="auto">
            <a:xfrm>
              <a:off x="1755772" y="5802986"/>
              <a:ext cx="7058028" cy="611970"/>
            </a:xfrm>
            <a:prstGeom prst="snip2SameRect">
              <a:avLst/>
            </a:prstGeom>
            <a:solidFill>
              <a:srgbClr val="FF9933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21" fontAlgn="auto">
                <a:lnSpc>
                  <a:spcPct val="95000"/>
                </a:lnSpc>
                <a:spcBef>
                  <a:spcPct val="80000"/>
                </a:spcBef>
                <a:spcAft>
                  <a:spcPts val="0"/>
                </a:spcAft>
                <a:buClr>
                  <a:schemeClr val="tx1"/>
                </a:buClr>
                <a:defRPr/>
              </a:pPr>
              <a:r>
                <a:rPr lang="ca-ES" b="1" dirty="0">
                  <a:latin typeface="Verdana" pitchFamily="34" charset="0"/>
                </a:rPr>
                <a:t>Centre de Serveis TIC</a:t>
              </a:r>
            </a:p>
          </p:txBody>
        </p:sp>
        <p:sp>
          <p:nvSpPr>
            <p:cNvPr id="10" name="Up Arrow 12"/>
            <p:cNvSpPr/>
            <p:nvPr/>
          </p:nvSpPr>
          <p:spPr bwMode="auto">
            <a:xfrm>
              <a:off x="2610192" y="5331009"/>
              <a:ext cx="415991" cy="651968"/>
            </a:xfrm>
            <a:prstGeom prst="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1" name="Up Arrow 13"/>
            <p:cNvSpPr/>
            <p:nvPr/>
          </p:nvSpPr>
          <p:spPr bwMode="auto">
            <a:xfrm>
              <a:off x="5076791" y="5331009"/>
              <a:ext cx="415990" cy="651968"/>
            </a:xfrm>
            <a:prstGeom prst="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2" name="Up Arrow 14"/>
            <p:cNvSpPr/>
            <p:nvPr/>
          </p:nvSpPr>
          <p:spPr bwMode="auto">
            <a:xfrm>
              <a:off x="7543389" y="5331009"/>
              <a:ext cx="415991" cy="651968"/>
            </a:xfrm>
            <a:prstGeom prst="up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32783" name="Rectangle 6"/>
            <p:cNvSpPr txBox="1"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190198" y="2756099"/>
              <a:ext cx="1563591" cy="90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04875" eaLnBrk="0"/>
              <a:r>
                <a:rPr lang="ca-ES" b="1" i="1">
                  <a:solidFill>
                    <a:schemeClr val="tx2"/>
                  </a:solidFill>
                  <a:latin typeface="Verdana" pitchFamily="34" charset="0"/>
                </a:rPr>
                <a:t>Enfocament estratègic</a:t>
              </a:r>
            </a:p>
          </p:txBody>
        </p:sp>
        <p:sp>
          <p:nvSpPr>
            <p:cNvPr id="32784" name="Rectangle 6"/>
            <p:cNvSpPr txBox="1"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190198" y="5828848"/>
              <a:ext cx="1563591" cy="900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04875" eaLnBrk="0"/>
              <a:r>
                <a:rPr lang="ca-ES" b="1" i="1">
                  <a:solidFill>
                    <a:schemeClr val="tx2"/>
                  </a:solidFill>
                  <a:latin typeface="Verdana" pitchFamily="34" charset="0"/>
                </a:rPr>
                <a:t>Instrument necessari</a:t>
              </a:r>
            </a:p>
          </p:txBody>
        </p:sp>
        <p:sp>
          <p:nvSpPr>
            <p:cNvPr id="15" name="Left-Right Arrow 19"/>
            <p:cNvSpPr/>
            <p:nvPr/>
          </p:nvSpPr>
          <p:spPr bwMode="auto">
            <a:xfrm>
              <a:off x="3896138" y="2755136"/>
              <a:ext cx="407360" cy="223989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Verdana" pitchFamily="34" charset="0"/>
              </a:endParaRPr>
            </a:p>
          </p:txBody>
        </p:sp>
        <p:sp>
          <p:nvSpPr>
            <p:cNvPr id="17" name="Left-Right Arrow 19"/>
            <p:cNvSpPr/>
            <p:nvPr/>
          </p:nvSpPr>
          <p:spPr bwMode="auto">
            <a:xfrm>
              <a:off x="6288514" y="2755136"/>
              <a:ext cx="409085" cy="223989"/>
            </a:xfrm>
            <a:prstGeom prst="left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2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Verdana" pitchFamily="34" charset="0"/>
              </a:endParaRPr>
            </a:p>
          </p:txBody>
        </p:sp>
      </p:grpSp>
      <p:sp>
        <p:nvSpPr>
          <p:cNvPr id="22" name="Rectangle de cantonada única retallada 21"/>
          <p:cNvSpPr/>
          <p:nvPr/>
        </p:nvSpPr>
        <p:spPr>
          <a:xfrm>
            <a:off x="342900" y="1270000"/>
            <a:ext cx="8382000" cy="4813300"/>
          </a:xfrm>
          <a:prstGeom prst="snip1Rect">
            <a:avLst>
              <a:gd name="adj" fmla="val 119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anchor="ctr"/>
          <a:lstStyle/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latin typeface="Verdana" pitchFamily="34" charset="0"/>
            </a:endParaRPr>
          </a:p>
        </p:txBody>
      </p:sp>
      <p:pic>
        <p:nvPicPr>
          <p:cNvPr id="3277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6163" y="6278563"/>
            <a:ext cx="2738437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Imagen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7638" y="6253163"/>
            <a:ext cx="33210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Slide Number Placeholder 9"/>
          <p:cNvSpPr>
            <a:spLocks/>
          </p:cNvSpPr>
          <p:nvPr/>
        </p:nvSpPr>
        <p:spPr bwMode="auto">
          <a:xfrm>
            <a:off x="8505825" y="6496050"/>
            <a:ext cx="2825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075"/>
              </a:lnSpc>
            </a:pPr>
            <a:fld id="{D81520B7-932D-449E-AF3A-71CE5703301D}" type="slidenum">
              <a:rPr lang="es-ES" sz="900" b="1">
                <a:solidFill>
                  <a:srgbClr val="002776"/>
                </a:solidFill>
                <a:latin typeface="Calibri" pitchFamily="34" charset="0"/>
              </a:rPr>
              <a:pPr>
                <a:lnSpc>
                  <a:spcPts val="1075"/>
                </a:lnSpc>
              </a:pPr>
              <a:t>3</a:t>
            </a:fld>
            <a:endParaRPr lang="es-ES" sz="900" b="1">
              <a:solidFill>
                <a:srgbClr val="002776"/>
              </a:solidFill>
              <a:latin typeface="Calibri" pitchFamily="34" charset="0"/>
            </a:endParaRPr>
          </a:p>
        </p:txBody>
      </p:sp>
      <p:sp>
        <p:nvSpPr>
          <p:cNvPr id="32775" name="Line 5"/>
          <p:cNvSpPr>
            <a:spLocks noChangeShapeType="1"/>
          </p:cNvSpPr>
          <p:nvPr/>
        </p:nvSpPr>
        <p:spPr bwMode="auto">
          <a:xfrm>
            <a:off x="611188" y="6207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lIns="91390" tIns="45697" rIns="91390" bIns="45697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ca-ES" smtClean="0">
              <a:latin typeface="Helvetica Bold"/>
            </a:endParaRPr>
          </a:p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ca-ES" smtClean="0">
              <a:latin typeface="Helvetica Bold"/>
            </a:endParaRPr>
          </a:p>
        </p:txBody>
      </p:sp>
      <p:sp>
        <p:nvSpPr>
          <p:cNvPr id="72706" name="Rectangle 5"/>
          <p:cNvSpPr>
            <a:spLocks noChangeArrowheads="1"/>
          </p:cNvSpPr>
          <p:nvPr/>
        </p:nvSpPr>
        <p:spPr bwMode="auto">
          <a:xfrm>
            <a:off x="684213" y="1628775"/>
            <a:ext cx="777398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marL="342900" indent="-342900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ca-ES" sz="3200">
              <a:latin typeface="Helvetica Bold"/>
              <a:ea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ca-ES" sz="3200">
              <a:latin typeface="Helvetica Bold"/>
              <a:ea typeface="Arial Unicode MS" pitchFamily="34" charset="-128"/>
            </a:endParaRPr>
          </a:p>
        </p:txBody>
      </p:sp>
      <p:sp>
        <p:nvSpPr>
          <p:cNvPr id="72707" name="Line 6"/>
          <p:cNvSpPr>
            <a:spLocks noChangeShapeType="1"/>
          </p:cNvSpPr>
          <p:nvPr/>
        </p:nvSpPr>
        <p:spPr bwMode="auto">
          <a:xfrm>
            <a:off x="611188" y="1052513"/>
            <a:ext cx="7697787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2708" name="Rectangle 7"/>
          <p:cNvSpPr>
            <a:spLocks noChangeArrowheads="1"/>
          </p:cNvSpPr>
          <p:nvPr/>
        </p:nvSpPr>
        <p:spPr bwMode="auto">
          <a:xfrm>
            <a:off x="2819400" y="12954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a-ES">
              <a:ea typeface="Arial Unicode MS" pitchFamily="34" charset="-128"/>
            </a:endParaRPr>
          </a:p>
        </p:txBody>
      </p:sp>
      <p:sp>
        <p:nvSpPr>
          <p:cNvPr id="72709" name="Rectangle 10"/>
          <p:cNvSpPr>
            <a:spLocks noChangeArrowheads="1"/>
          </p:cNvSpPr>
          <p:nvPr/>
        </p:nvSpPr>
        <p:spPr bwMode="auto">
          <a:xfrm>
            <a:off x="1042988" y="333375"/>
            <a:ext cx="71485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ca-ES" sz="2000" b="1" i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Recomanacions a partir de les experiències</a:t>
            </a:r>
          </a:p>
        </p:txBody>
      </p:sp>
      <p:sp>
        <p:nvSpPr>
          <p:cNvPr id="72710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a-ES" sz="16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Cal un acord i un mandat clar de suport a les activitats de CPI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a-ES" sz="16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a-ES" sz="16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Necessitat d’invertir en formació, sensibilització, costos de la corba d’aprenentatge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a-ES" sz="16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a-ES" sz="16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Aprenentatge conjunt, intercanvis d'experiències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a-ES" sz="16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a-ES" sz="16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Cooperació intersectorial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a-ES" sz="16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a-ES" sz="16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Finançament adequat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a-ES" sz="16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a-ES" sz="16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Implicació dels sectors industrials i desenvolupament de models basats en l’usuari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a-ES" sz="16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a-ES" sz="16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Gestió del risc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a-ES" sz="16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a-ES" sz="16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Avaluació i valoració dels impactes. Demostració de l’evidencia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n-US" smtClean="0">
              <a:latin typeface="Helvetica Bold"/>
            </a:endParaRPr>
          </a:p>
          <a:p>
            <a:pPr eaLnBrk="1" hangingPunct="1">
              <a:buClr>
                <a:srgbClr val="CC0033"/>
              </a:buClr>
              <a:buFont typeface="Wingdings" pitchFamily="2" charset="2"/>
              <a:buChar char="§"/>
            </a:pPr>
            <a:endParaRPr lang="en-US" smtClean="0">
              <a:latin typeface="Helvetica Bold"/>
            </a:endParaRPr>
          </a:p>
        </p:txBody>
      </p:sp>
      <p:sp>
        <p:nvSpPr>
          <p:cNvPr id="74754" name="Rectangle 4"/>
          <p:cNvSpPr>
            <a:spLocks noChangeArrowheads="1"/>
          </p:cNvSpPr>
          <p:nvPr/>
        </p:nvSpPr>
        <p:spPr bwMode="auto">
          <a:xfrm>
            <a:off x="685800" y="1962150"/>
            <a:ext cx="777398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6" tIns="52147" rIns="104296" bIns="52147"/>
          <a:lstStyle/>
          <a:p>
            <a:pPr marL="341313" indent="-341313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n-US" sz="3200">
              <a:latin typeface="Helvetica Bold"/>
              <a:ea typeface="Arial Unicode MS" pitchFamily="34" charset="-128"/>
            </a:endParaRPr>
          </a:p>
          <a:p>
            <a:pPr marL="341313" indent="-341313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n-US" sz="3200">
              <a:latin typeface="Helvetica Bold"/>
              <a:ea typeface="Arial Unicode MS" pitchFamily="34" charset="-128"/>
            </a:endParaRPr>
          </a:p>
        </p:txBody>
      </p:sp>
      <p:sp>
        <p:nvSpPr>
          <p:cNvPr id="74755" name="Rectangle 6"/>
          <p:cNvSpPr>
            <a:spLocks noChangeArrowheads="1"/>
          </p:cNvSpPr>
          <p:nvPr/>
        </p:nvSpPr>
        <p:spPr bwMode="auto">
          <a:xfrm>
            <a:off x="2819400" y="12954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ca-ES">
              <a:ea typeface="Arial Unicode MS" pitchFamily="34" charset="-128"/>
            </a:endParaRPr>
          </a:p>
        </p:txBody>
      </p:sp>
      <p:sp>
        <p:nvSpPr>
          <p:cNvPr id="74756" name="2 CuadroTexto"/>
          <p:cNvSpPr txBox="1">
            <a:spLocks noChangeArrowheads="1"/>
          </p:cNvSpPr>
          <p:nvPr/>
        </p:nvSpPr>
        <p:spPr bwMode="auto">
          <a:xfrm>
            <a:off x="3216275" y="2178050"/>
            <a:ext cx="31686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/>
            <a:endParaRPr lang="ca-ES" sz="2800">
              <a:solidFill>
                <a:srgbClr val="003366"/>
              </a:solidFill>
              <a:latin typeface="Calibri" pitchFamily="34" charset="0"/>
            </a:endParaRPr>
          </a:p>
          <a:p>
            <a:pPr algn="ctr"/>
            <a:r>
              <a:rPr lang="ca-ES" sz="2800" i="1">
                <a:solidFill>
                  <a:srgbClr val="003366"/>
                </a:solidFill>
                <a:latin typeface="Calibri" pitchFamily="34" charset="0"/>
              </a:rPr>
              <a:t>That’s all folks  !</a:t>
            </a:r>
          </a:p>
          <a:p>
            <a:pPr algn="ctr"/>
            <a:endParaRPr lang="ca-ES" sz="2800">
              <a:solidFill>
                <a:srgbClr val="003366"/>
              </a:solidFill>
              <a:latin typeface="Calibri" pitchFamily="34" charset="0"/>
            </a:endParaRPr>
          </a:p>
          <a:p>
            <a:pPr algn="ctr"/>
            <a:r>
              <a:rPr lang="ca-ES" sz="2000">
                <a:solidFill>
                  <a:srgbClr val="003366"/>
                </a:solidFill>
                <a:latin typeface="Calibri" pitchFamily="34" charset="0"/>
              </a:rPr>
              <a:t>ramon.maspons@gencat.cat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Line 7"/>
          <p:cNvSpPr>
            <a:spLocks noChangeShapeType="1"/>
          </p:cNvSpPr>
          <p:nvPr/>
        </p:nvSpPr>
        <p:spPr bwMode="auto">
          <a:xfrm>
            <a:off x="1403350" y="823913"/>
            <a:ext cx="561657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s-ES"/>
          </a:p>
        </p:txBody>
      </p:sp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1665288"/>
            <a:ext cx="459105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025" y="1730375"/>
            <a:ext cx="3984625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7 Flecha derecha"/>
          <p:cNvSpPr>
            <a:spLocks noChangeArrowheads="1"/>
          </p:cNvSpPr>
          <p:nvPr/>
        </p:nvSpPr>
        <p:spPr bwMode="auto">
          <a:xfrm>
            <a:off x="4572000" y="2971800"/>
            <a:ext cx="195263" cy="1952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ca-ES" sz="1600">
              <a:solidFill>
                <a:schemeClr val="bg1"/>
              </a:solidFill>
              <a:ea typeface="Arial Unicode MS" pitchFamily="34" charset="-128"/>
            </a:endParaRPr>
          </a:p>
        </p:txBody>
      </p:sp>
      <p:sp>
        <p:nvSpPr>
          <p:cNvPr id="33797" name="8 Flecha derecha"/>
          <p:cNvSpPr>
            <a:spLocks noChangeArrowheads="1"/>
          </p:cNvSpPr>
          <p:nvPr/>
        </p:nvSpPr>
        <p:spPr bwMode="auto">
          <a:xfrm>
            <a:off x="4637088" y="4213225"/>
            <a:ext cx="196850" cy="195263"/>
          </a:xfrm>
          <a:prstGeom prst="rightArrow">
            <a:avLst>
              <a:gd name="adj1" fmla="val 50000"/>
              <a:gd name="adj2" fmla="val 50406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ca-ES" sz="1600">
              <a:solidFill>
                <a:schemeClr val="bg1"/>
              </a:solidFill>
              <a:ea typeface="Arial Unicode MS" pitchFamily="34" charset="-128"/>
            </a:endParaRPr>
          </a:p>
        </p:txBody>
      </p:sp>
      <p:sp>
        <p:nvSpPr>
          <p:cNvPr id="33798" name="9 Flecha derecha"/>
          <p:cNvSpPr>
            <a:spLocks noChangeArrowheads="1"/>
          </p:cNvSpPr>
          <p:nvPr/>
        </p:nvSpPr>
        <p:spPr bwMode="auto">
          <a:xfrm>
            <a:off x="4637088" y="4016375"/>
            <a:ext cx="196850" cy="1968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ca-ES" sz="1600">
              <a:solidFill>
                <a:schemeClr val="bg1"/>
              </a:solidFill>
              <a:ea typeface="Arial Unicode MS" pitchFamily="34" charset="-128"/>
            </a:endParaRPr>
          </a:p>
        </p:txBody>
      </p:sp>
      <p:sp>
        <p:nvSpPr>
          <p:cNvPr id="33799" name="1 Rectángulo"/>
          <p:cNvSpPr>
            <a:spLocks noChangeArrowheads="1"/>
          </p:cNvSpPr>
          <p:nvPr/>
        </p:nvSpPr>
        <p:spPr bwMode="auto">
          <a:xfrm>
            <a:off x="2136775" y="188913"/>
            <a:ext cx="405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s-ES" sz="2000" b="1" i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Índex  Global de Competitivitat (IGC)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Line 7"/>
          <p:cNvSpPr>
            <a:spLocks noChangeShapeType="1"/>
          </p:cNvSpPr>
          <p:nvPr/>
        </p:nvSpPr>
        <p:spPr bwMode="auto">
          <a:xfrm>
            <a:off x="1403350" y="823913"/>
            <a:ext cx="561657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s-ES"/>
          </a:p>
        </p:txBody>
      </p:sp>
      <p:sp>
        <p:nvSpPr>
          <p:cNvPr id="34818" name="1 Rectángulo"/>
          <p:cNvSpPr>
            <a:spLocks noChangeArrowheads="1"/>
          </p:cNvSpPr>
          <p:nvPr/>
        </p:nvSpPr>
        <p:spPr bwMode="auto">
          <a:xfrm>
            <a:off x="2136775" y="188913"/>
            <a:ext cx="414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s-ES" sz="2000" b="1" i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Índex  Global de Competitivitat (IGC)</a:t>
            </a:r>
          </a:p>
        </p:txBody>
      </p:sp>
      <p:pic>
        <p:nvPicPr>
          <p:cNvPr id="3481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1011238"/>
            <a:ext cx="78009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06375" y="5846763"/>
            <a:ext cx="8401050" cy="246062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defTabSz="91402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00" dirty="0">
                <a:solidFill>
                  <a:srgbClr val="003366"/>
                </a:solidFill>
                <a:latin typeface="+mj-lt"/>
              </a:rPr>
              <a:t>http://www.spanishreforms.com/documents/10180/64265/Spain_GlobalCompetitivenessReport_2014-15/88762cf4-29c1-49a8-80d9-7cbfcebbfe63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57313"/>
            <a:ext cx="768032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Line 7"/>
          <p:cNvSpPr>
            <a:spLocks noChangeShapeType="1"/>
          </p:cNvSpPr>
          <p:nvPr/>
        </p:nvSpPr>
        <p:spPr bwMode="auto">
          <a:xfrm>
            <a:off x="1403350" y="823913"/>
            <a:ext cx="5616575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s-ES"/>
          </a:p>
        </p:txBody>
      </p:sp>
      <p:sp>
        <p:nvSpPr>
          <p:cNvPr id="35843" name="1 Rectángulo"/>
          <p:cNvSpPr>
            <a:spLocks noChangeArrowheads="1"/>
          </p:cNvSpPr>
          <p:nvPr/>
        </p:nvSpPr>
        <p:spPr bwMode="auto">
          <a:xfrm>
            <a:off x="2136775" y="188913"/>
            <a:ext cx="414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s-ES" sz="2000" b="1" i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Índex  Global de Competitivitat (IGC)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175" y="1470025"/>
            <a:ext cx="385445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CuadroTexto"/>
          <p:cNvSpPr txBox="1">
            <a:spLocks noChangeArrowheads="1"/>
          </p:cNvSpPr>
          <p:nvPr/>
        </p:nvSpPr>
        <p:spPr bwMode="auto">
          <a:xfrm>
            <a:off x="457200" y="1468438"/>
            <a:ext cx="378777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4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«la innovación representa una nueva manera de hacer las cosas para mejorar la atención sanitaria y, dentro de una cadena causal,los resultados en salud o la eﬁciencia en su obtención»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Agency for Healthcare, Research and Quality (AHRQ), 2008</a:t>
            </a:r>
            <a:endParaRPr lang="ca-ES" sz="24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36866" name="Line 21"/>
          <p:cNvSpPr>
            <a:spLocks noChangeShapeType="1"/>
          </p:cNvSpPr>
          <p:nvPr/>
        </p:nvSpPr>
        <p:spPr bwMode="auto">
          <a:xfrm>
            <a:off x="612775" y="1052513"/>
            <a:ext cx="7696200" cy="1587"/>
          </a:xfrm>
          <a:prstGeom prst="line">
            <a:avLst/>
          </a:prstGeom>
          <a:noFill/>
          <a:ln w="28440">
            <a:solidFill>
              <a:srgbClr val="CC0033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es-ES"/>
          </a:p>
        </p:txBody>
      </p:sp>
      <p:sp>
        <p:nvSpPr>
          <p:cNvPr id="36867" name="2 Marcador de contenido"/>
          <p:cNvSpPr txBox="1">
            <a:spLocks/>
          </p:cNvSpPr>
          <p:nvPr/>
        </p:nvSpPr>
        <p:spPr bwMode="auto">
          <a:xfrm>
            <a:off x="4964113" y="1404938"/>
            <a:ext cx="36988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4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Proceso, denota todo aquello que se realiza al dar o recibir asistencia sanitaria y puede incluir tanto los métodos de producción (innovación de proceso) y los productos utilizados como la organización del trabajo entre los diferentes profesionales que intervienen</a:t>
            </a:r>
          </a:p>
          <a:p>
            <a:pPr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24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4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Efectividad y eficacia</a:t>
            </a:r>
            <a:endParaRPr lang="en-US" sz="2400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36868" name="1 Rectángulo"/>
          <p:cNvSpPr>
            <a:spLocks noChangeArrowheads="1"/>
          </p:cNvSpPr>
          <p:nvPr/>
        </p:nvSpPr>
        <p:spPr bwMode="auto">
          <a:xfrm>
            <a:off x="6907213" y="5845175"/>
            <a:ext cx="2032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1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Avedis-Donabedian, JAMA, 1988</a:t>
            </a:r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914400" y="477838"/>
            <a:ext cx="6907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ca-ES" b="1" i="1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La innovació : Algunas definicions (III)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>
              <a:buClr>
                <a:srgbClr val="CC0033"/>
              </a:buClr>
              <a:buFont typeface="Wingdings" pitchFamily="2" charset="2"/>
              <a:buChar char="§"/>
            </a:pPr>
            <a:endParaRPr lang="es-ES_tradnl" smtClean="0">
              <a:latin typeface="Helvetica Bold"/>
            </a:endParaRPr>
          </a:p>
          <a:p>
            <a:pPr>
              <a:buClr>
                <a:srgbClr val="CC0033"/>
              </a:buClr>
              <a:buFont typeface="Wingdings" pitchFamily="2" charset="2"/>
              <a:buChar char="§"/>
            </a:pPr>
            <a:endParaRPr lang="es-ES_tradnl" smtClean="0">
              <a:latin typeface="Helvetica Bold"/>
            </a:endParaRPr>
          </a:p>
        </p:txBody>
      </p:sp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685800" y="1962150"/>
            <a:ext cx="7773988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96" tIns="52147" rIns="104296" bIns="52147"/>
          <a:lstStyle/>
          <a:p>
            <a:pPr marL="341313" indent="-341313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s-ES_tradnl" sz="3200">
              <a:latin typeface="Helvetica Bold"/>
              <a:ea typeface="Arial Unicode MS" pitchFamily="34" charset="-128"/>
            </a:endParaRPr>
          </a:p>
          <a:p>
            <a:pPr marL="341313" indent="-341313">
              <a:spcBef>
                <a:spcPct val="20000"/>
              </a:spcBef>
              <a:buClr>
                <a:srgbClr val="CC0033"/>
              </a:buClr>
              <a:buFont typeface="Wingdings" pitchFamily="2" charset="2"/>
              <a:buChar char="§"/>
            </a:pPr>
            <a:endParaRPr lang="es-ES_tradnl" sz="3200">
              <a:latin typeface="Helvetica Bold"/>
              <a:ea typeface="Arial Unicode MS" pitchFamily="34" charset="-128"/>
            </a:endParaRPr>
          </a:p>
        </p:txBody>
      </p:sp>
      <p:sp>
        <p:nvSpPr>
          <p:cNvPr id="37891" name="Line 6"/>
          <p:cNvSpPr>
            <a:spLocks noChangeShapeType="1"/>
          </p:cNvSpPr>
          <p:nvPr/>
        </p:nvSpPr>
        <p:spPr bwMode="auto">
          <a:xfrm>
            <a:off x="539750" y="836613"/>
            <a:ext cx="7697788" cy="0"/>
          </a:xfrm>
          <a:prstGeom prst="line">
            <a:avLst/>
          </a:prstGeom>
          <a:noFill/>
          <a:ln w="28575">
            <a:solidFill>
              <a:srgbClr val="CC0033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s-ES"/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2819400" y="12954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ca-ES">
              <a:ea typeface="Arial Unicode MS" pitchFamily="34" charset="-128"/>
            </a:endParaRPr>
          </a:p>
        </p:txBody>
      </p: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395288" y="13287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1313" indent="-34131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Hospital com funcions de producció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341313" indent="-34131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Hospital com un conjunt de capacitats tecnològiques i biofarmacològiques</a:t>
            </a:r>
          </a:p>
          <a:p>
            <a:pPr marL="741363" lvl="1" indent="-28416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Innovacions biomèdiques o biofarmacològiques</a:t>
            </a:r>
          </a:p>
          <a:p>
            <a:pPr marL="741363" lvl="1" indent="-28416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Innovacions mèdiques tangibles (tècnica,..)</a:t>
            </a:r>
          </a:p>
          <a:p>
            <a:pPr marL="741363" lvl="1" indent="-28416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Innovacions mèdiques intangibles (protocols, estratègies terapèutiques,…)</a:t>
            </a:r>
          </a:p>
          <a:p>
            <a:pPr marL="741363" lvl="1" indent="-28416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341313" indent="-34131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Hospital com a sistemes d’informació</a:t>
            </a:r>
          </a:p>
          <a:p>
            <a:pPr marL="741363" lvl="1" indent="-28416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TICs aplicades a la gestió i administració</a:t>
            </a:r>
          </a:p>
          <a:p>
            <a:pPr marL="741363" lvl="1" indent="-28416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TICs aplicades a la prestació de serveis</a:t>
            </a:r>
          </a:p>
          <a:p>
            <a:pPr marL="741363" lvl="1" indent="-284163">
              <a:lnSpc>
                <a:spcPct val="80000"/>
              </a:lnSpc>
              <a:spcBef>
                <a:spcPct val="20000"/>
              </a:spcBef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 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Hospital com a proveïdor de serveis i hub  de serveis assistencials</a:t>
            </a:r>
          </a:p>
          <a:p>
            <a:pPr marL="741363" lvl="1" indent="-28416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Actors innovadors </a:t>
            </a:r>
          </a:p>
          <a:p>
            <a:pPr marL="741363" lvl="1" indent="-28416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Funcions de suport</a:t>
            </a:r>
          </a:p>
          <a:p>
            <a:pPr marL="741363" lvl="1" indent="-28416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Pacient + consumidor d’un conjunt de serveis complexes</a:t>
            </a:r>
          </a:p>
          <a:p>
            <a:pPr marL="741363" lvl="1" indent="-284163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Font: Djellal,F; Gallouj,F (2007)</a:t>
            </a:r>
          </a:p>
          <a:p>
            <a:pPr marL="341313" indent="-341313">
              <a:lnSpc>
                <a:spcPct val="80000"/>
              </a:lnSpc>
              <a:spcBef>
                <a:spcPct val="20000"/>
              </a:spcBef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37894" name="Rectangle 1"/>
          <p:cNvSpPr txBox="1">
            <a:spLocks noChangeArrowheads="1"/>
          </p:cNvSpPr>
          <p:nvPr/>
        </p:nvSpPr>
        <p:spPr bwMode="auto">
          <a:xfrm>
            <a:off x="458788" y="0"/>
            <a:ext cx="822801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35268" rIns="82945" bIns="41473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b="1" i="1">
              <a:solidFill>
                <a:srgbClr val="004586"/>
              </a:solidFill>
              <a:latin typeface="Calibri" pitchFamily="34" charset="0"/>
              <a:ea typeface="Arial Unicode MS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b="1" i="1">
                <a:solidFill>
                  <a:srgbClr val="004586"/>
                </a:solidFill>
                <a:latin typeface="Calibri" pitchFamily="34" charset="0"/>
                <a:ea typeface="Arial Unicode MS" pitchFamily="34" charset="-128"/>
              </a:rPr>
              <a:t>Algunes respostes des dels hospitals (I)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ChangeArrowheads="1"/>
          </p:cNvSpPr>
          <p:nvPr/>
        </p:nvSpPr>
        <p:spPr bwMode="auto">
          <a:xfrm>
            <a:off x="395288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741363" lvl="1" indent="-284163" algn="ctr" eaLnBrk="0">
              <a:lnSpc>
                <a:spcPct val="80000"/>
              </a:lnSpc>
              <a:spcBef>
                <a:spcPct val="20000"/>
              </a:spcBef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Hospital com   proveïdor de serveis  i de serveis assistencials complexes</a:t>
            </a:r>
          </a:p>
          <a:p>
            <a:pPr marL="741363" lvl="1" indent="-284163" eaLnBrk="0">
              <a:lnSpc>
                <a:spcPct val="80000"/>
              </a:lnSpc>
              <a:spcBef>
                <a:spcPct val="20000"/>
              </a:spcBef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741363" lvl="1" indent="-284163" eaLnBrk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Innovacions tecnològiques </a:t>
            </a:r>
          </a:p>
          <a:p>
            <a:pPr marL="741363" lvl="1" indent="-284163" eaLnBrk="0">
              <a:lnSpc>
                <a:spcPct val="80000"/>
              </a:lnSpc>
              <a:spcBef>
                <a:spcPct val="20000"/>
              </a:spcBef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741363" lvl="1" indent="-284163" eaLnBrk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Innovacions de servei</a:t>
            </a:r>
          </a:p>
          <a:p>
            <a:pPr marL="741363" lvl="1" indent="-284163" eaLnBrk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741363" lvl="1" indent="-284163" eaLnBrk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Innovacions organitzacionals</a:t>
            </a:r>
          </a:p>
          <a:p>
            <a:pPr marL="741363" lvl="1" indent="-284163" eaLnBrk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741363" lvl="1" indent="-284163" eaLnBrk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ca-ES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Innovacions socials  culturals 	</a:t>
            </a:r>
          </a:p>
          <a:p>
            <a:pPr marL="741363" lvl="1" indent="-284163" eaLnBrk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741363" lvl="1" indent="-284163" algn="ctr" eaLnBrk="0">
              <a:lnSpc>
                <a:spcPct val="80000"/>
              </a:lnSpc>
              <a:spcBef>
                <a:spcPct val="20000"/>
              </a:spcBef>
            </a:pPr>
            <a:r>
              <a:rPr lang="ca-ES" sz="24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Medical innovation.vs. Hospital innovation</a:t>
            </a:r>
          </a:p>
          <a:p>
            <a:pPr marL="341313" indent="-341313" eaLnBrk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341313" indent="-341313" eaLnBrk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  <a:p>
            <a:pPr marL="341313" indent="-341313" eaLnBrk="0">
              <a:lnSpc>
                <a:spcPct val="80000"/>
              </a:lnSpc>
              <a:spcBef>
                <a:spcPct val="20000"/>
              </a:spcBef>
            </a:pPr>
            <a:r>
              <a:rPr lang="ca-ES" sz="1200">
                <a:solidFill>
                  <a:srgbClr val="003366"/>
                </a:solidFill>
                <a:latin typeface="Calibri" pitchFamily="34" charset="0"/>
                <a:ea typeface="Arial Unicode MS" pitchFamily="34" charset="-128"/>
              </a:rPr>
              <a:t>Font: Touzet,A; Souffir,W(1996)</a:t>
            </a:r>
          </a:p>
          <a:p>
            <a:pPr marL="341313" indent="-341313" eaLnBrk="0">
              <a:lnSpc>
                <a:spcPct val="80000"/>
              </a:lnSpc>
              <a:spcBef>
                <a:spcPct val="20000"/>
              </a:spcBef>
            </a:pPr>
            <a:endParaRPr lang="ca-ES">
              <a:solidFill>
                <a:srgbClr val="003366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39938" name="Rectangle 1"/>
          <p:cNvSpPr txBox="1">
            <a:spLocks noChangeArrowheads="1"/>
          </p:cNvSpPr>
          <p:nvPr/>
        </p:nvSpPr>
        <p:spPr bwMode="auto">
          <a:xfrm>
            <a:off x="428625" y="0"/>
            <a:ext cx="822801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35268" rIns="82945" bIns="41473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b="1" i="1">
              <a:solidFill>
                <a:srgbClr val="004586"/>
              </a:solidFill>
              <a:latin typeface="Calibri" pitchFamily="34" charset="0"/>
              <a:ea typeface="Arial Unicode MS" pitchFamily="34" charset="-128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_tradnl" b="1" i="1">
                <a:solidFill>
                  <a:srgbClr val="004586"/>
                </a:solidFill>
                <a:latin typeface="Calibri" pitchFamily="34" charset="0"/>
                <a:ea typeface="Arial Unicode MS" pitchFamily="34" charset="-128"/>
              </a:rPr>
              <a:t>Algunes respostes des dels hospitals (II)</a:t>
            </a:r>
          </a:p>
        </p:txBody>
      </p:sp>
      <p:sp>
        <p:nvSpPr>
          <p:cNvPr id="39939" name="Line 7"/>
          <p:cNvSpPr>
            <a:spLocks noChangeShapeType="1"/>
          </p:cNvSpPr>
          <p:nvPr/>
        </p:nvSpPr>
        <p:spPr bwMode="auto">
          <a:xfrm>
            <a:off x="1835150" y="836613"/>
            <a:ext cx="56165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lIns="91430" tIns="45715" rIns="91430" bIns="45715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YNf6sZs02ZgupMMKg42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YNf6sZs02ZgupMMKg42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Z_itAIuR0uZ3c2umt0SsQ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1712</Words>
  <Application>Microsoft Office PowerPoint</Application>
  <PresentationFormat>Presentación en pantalla (4:3)</PresentationFormat>
  <Paragraphs>312</Paragraphs>
  <Slides>31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Plantilla de diseño</vt:lpstr>
      </vt:variant>
      <vt:variant>
        <vt:i4>16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57" baseType="lpstr">
      <vt:lpstr>Calibri</vt:lpstr>
      <vt:lpstr>Arial</vt:lpstr>
      <vt:lpstr>Arial Unicode MS</vt:lpstr>
      <vt:lpstr>Times New Roman</vt:lpstr>
      <vt:lpstr>Helvetica Bold</vt:lpstr>
      <vt:lpstr>Wingdings</vt:lpstr>
      <vt:lpstr>ＭＳ Ｐゴシック</vt:lpstr>
      <vt:lpstr>Verdana</vt:lpstr>
      <vt:lpstr>Times</vt:lpstr>
      <vt:lpstr>Tema de Office</vt:lpstr>
      <vt:lpstr>2_Tema de Office</vt:lpstr>
      <vt:lpstr>Tema de Office</vt:lpstr>
      <vt:lpstr>2_Tema de Office</vt:lpstr>
      <vt:lpstr>2_Tema de Office</vt:lpstr>
      <vt:lpstr>2_Tema de Office</vt:lpstr>
      <vt:lpstr>2_Tema de Office</vt:lpstr>
      <vt:lpstr>2_Tema de Office</vt:lpstr>
      <vt:lpstr>2_Tema de Office</vt:lpstr>
      <vt:lpstr>2_Tema de Office</vt:lpstr>
      <vt:lpstr>2_Tema de Office</vt:lpstr>
      <vt:lpstr>2_Tema de Office</vt:lpstr>
      <vt:lpstr>2_Tema de Office</vt:lpstr>
      <vt:lpstr>2_Tema de Office</vt:lpstr>
      <vt:lpstr>2_Tema de Office</vt:lpstr>
      <vt:lpstr>2_Tema de Office</vt:lpstr>
      <vt:lpstr>think-cell Slide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Integración de fuentes de información 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Finançament als poders adjudicadors per a  realitzar CPI i experiències de CPI en l’àmbit sanitari i social</dc:title>
  <dc:creator>Ramon Maspons</dc:creator>
  <cp:lastModifiedBy>sestudillo</cp:lastModifiedBy>
  <cp:revision>30</cp:revision>
  <dcterms:created xsi:type="dcterms:W3CDTF">2016-05-18T20:57:13Z</dcterms:created>
  <dcterms:modified xsi:type="dcterms:W3CDTF">2016-06-06T15:33:14Z</dcterms:modified>
</cp:coreProperties>
</file>