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1" r:id="rId6"/>
    <p:sldMasterId id="2147483671" r:id="rId7"/>
    <p:sldMasterId id="2147483678" r:id="rId8"/>
    <p:sldMasterId id="2147483681" r:id="rId9"/>
  </p:sldMasterIdLst>
  <p:notesMasterIdLst>
    <p:notesMasterId r:id="rId21"/>
  </p:notesMasterIdLst>
  <p:handoutMasterIdLst>
    <p:handoutMasterId r:id="rId22"/>
  </p:handoutMasterIdLst>
  <p:sldIdLst>
    <p:sldId id="320" r:id="rId10"/>
    <p:sldId id="431" r:id="rId11"/>
    <p:sldId id="433" r:id="rId12"/>
    <p:sldId id="435" r:id="rId13"/>
    <p:sldId id="434" r:id="rId14"/>
    <p:sldId id="432" r:id="rId15"/>
    <p:sldId id="436" r:id="rId16"/>
    <p:sldId id="437" r:id="rId17"/>
    <p:sldId id="438" r:id="rId18"/>
    <p:sldId id="439" r:id="rId19"/>
    <p:sldId id="420" r:id="rId20"/>
  </p:sldIdLst>
  <p:sldSz cx="12192000" cy="6858000"/>
  <p:notesSz cx="7104063" cy="10234613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00.Elements gràfics" id="{931DE5B7-8518-48B6-92FD-212E5352A68F}">
          <p14:sldIdLst/>
        </p14:section>
        <p14:section name="01.Portades" id="{6B7FA208-D64F-48B9-B2BC-560DA1D52324}">
          <p14:sldIdLst>
            <p14:sldId id="320"/>
            <p14:sldId id="431"/>
            <p14:sldId id="433"/>
            <p14:sldId id="435"/>
            <p14:sldId id="434"/>
            <p14:sldId id="432"/>
            <p14:sldId id="436"/>
            <p14:sldId id="437"/>
            <p14:sldId id="438"/>
            <p14:sldId id="439"/>
            <p14:sldId id="4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B6B6"/>
    <a:srgbClr val="666666"/>
    <a:srgbClr val="333333"/>
    <a:srgbClr val="E6E6E6"/>
    <a:srgbClr val="D96666"/>
    <a:srgbClr val="CD3333"/>
    <a:srgbClr val="676767"/>
    <a:srgbClr val="999999"/>
    <a:srgbClr val="F2CCCC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4BFAB6-AED9-470A-8C92-1FCD3B3BF3D3}" v="1" dt="2025-07-15T07:07:02.842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 amb tema 1 - èmfasi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ense estil ni q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 autoAdjust="0"/>
  </p:normalViewPr>
  <p:slideViewPr>
    <p:cSldViewPr snapToGrid="0" showGuides="1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03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77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emí García" userId="e97d96a3-83e6-4919-9112-4a28405f2b16" providerId="ADAL" clId="{3D4BFAB6-AED9-470A-8C92-1FCD3B3BF3D3}"/>
    <pc:docChg chg="modNotesMaster modHandout">
      <pc:chgData name="Noemí García" userId="e97d96a3-83e6-4919-9112-4a28405f2b16" providerId="ADAL" clId="{3D4BFAB6-AED9-470A-8C92-1FCD3B3BF3D3}" dt="2025-07-15T07:07:02.842" v="0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>
            <a:extLst>
              <a:ext uri="{FF2B5EF4-FFF2-40B4-BE49-F238E27FC236}">
                <a16:creationId xmlns:a16="http://schemas.microsoft.com/office/drawing/2014/main" id="{BAA7525A-767A-4AA5-C576-505B9A32FC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ca-ES"/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F5C1F683-AC94-81DB-B693-03286DC973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516CB63-8995-48C7-9927-3FA900FABA2A}" type="datetimeFigureOut">
              <a:rPr lang="ca-ES" smtClean="0"/>
              <a:t>15/7/2025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EE7FB11C-75D1-1412-659C-DBBAD6587D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ca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386006A0-B6B8-36C4-9DEE-01C131EF30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324A285-62F9-4CF0-B7DA-6E1CAA7B6B7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96926688"/>
      </p:ext>
    </p:extLst>
  </p:cSld>
  <p:clrMap bg1="lt1" tx1="dk1" bg2="lt2" tx2="dk2" accent1="accent1" accent2="accent2" accent3="accent3" accent4="accent4" accent5="accent5" accent6="accent6" hlink="hlink" folHlink="folHlink"/>
  <p:hf hdr="0" dt="0"/>
  <p:extLst>
    <p:ext uri="{56416CCD-93CA-4268-BC5B-53C4BB910035}">
      <p15:sldGuideLst xmlns:p15="http://schemas.microsoft.com/office/powerpoint/2012/main">
        <p15:guide id="1" orient="horz" pos="3224" userDrawn="1">
          <p15:clr>
            <a:srgbClr val="F26B43"/>
          </p15:clr>
        </p15:guide>
        <p15:guide id="2" pos="2238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>
            <a:extLst>
              <a:ext uri="{FF2B5EF4-FFF2-40B4-BE49-F238E27FC236}">
                <a16:creationId xmlns:a16="http://schemas.microsoft.com/office/drawing/2014/main" id="{1FF66848-D68A-DD60-8FE1-932DFDCA422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1"/>
            <a:ext cx="3078427" cy="51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38" rIns="99075" bIns="49538" anchor="t" anchorCtr="0" compatLnSpc="1">
            <a:noAutofit/>
          </a:bodyPr>
          <a:lstStyle>
            <a:lvl1pPr marL="0" marR="0" lvl="0" indent="0" algn="l" defTabSz="99075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a-ES" sz="13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ca-ES"/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C4EB2D3E-B05A-34E1-7172-F089B359DD5A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023987" y="1"/>
            <a:ext cx="3078427" cy="51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38" rIns="99075" bIns="49538" anchor="t" anchorCtr="0" compatLnSpc="1">
            <a:noAutofit/>
          </a:bodyPr>
          <a:lstStyle>
            <a:lvl1pPr marL="0" marR="0" lvl="0" indent="0" algn="r" defTabSz="99075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a-ES" sz="13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C9A26C02-357F-43FC-8548-594879C55D6E}" type="datetime1">
              <a:rPr lang="ca-ES"/>
              <a:pPr lvl="0"/>
              <a:t>15/7/2025</a:t>
            </a:fld>
            <a:endParaRPr lang="ca-ES"/>
          </a:p>
        </p:txBody>
      </p:sp>
      <p:sp>
        <p:nvSpPr>
          <p:cNvPr id="4" name="Contenidor d'imatge de diapositiva 3">
            <a:extLst>
              <a:ext uri="{FF2B5EF4-FFF2-40B4-BE49-F238E27FC236}">
                <a16:creationId xmlns:a16="http://schemas.microsoft.com/office/drawing/2014/main" id="{C484EFC3-EB6E-84D5-826C-DD149D2216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Contenidor de notes 4">
            <a:extLst>
              <a:ext uri="{FF2B5EF4-FFF2-40B4-BE49-F238E27FC236}">
                <a16:creationId xmlns:a16="http://schemas.microsoft.com/office/drawing/2014/main" id="{278940D1-DE3E-EDD7-7CEC-31D76220A0ED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10407" y="4925406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38" rIns="99075" bIns="49538" anchor="t" anchorCtr="0" compatLnSpc="1">
            <a:noAutofit/>
          </a:bodyPr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175BBE03-53A8-D153-EB2D-4A4D4DA7F5CC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721101"/>
            <a:ext cx="3078427" cy="51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38" rIns="99075" bIns="49538" anchor="b" anchorCtr="0" compatLnSpc="1">
            <a:noAutofit/>
          </a:bodyPr>
          <a:lstStyle>
            <a:lvl1pPr marL="0" marR="0" lvl="0" indent="0" algn="l" defTabSz="99075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a-ES" sz="13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B63E8B99-B821-0629-6832-CB4CE682CD2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023987" y="9721101"/>
            <a:ext cx="3078427" cy="51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38" rIns="99075" bIns="49538" anchor="b" anchorCtr="0" compatLnSpc="1">
            <a:noAutofit/>
          </a:bodyPr>
          <a:lstStyle>
            <a:lvl1pPr marL="0" marR="0" lvl="0" indent="0" algn="r" defTabSz="99075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a-ES" sz="13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6C38C181-AD71-4E41-B926-A738AF06117E}" type="slidenum"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2531701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a-ES" sz="1200" b="0" i="0" u="none" strike="noStrike" kern="1200" cap="none" spc="0" baseline="0">
        <a:solidFill>
          <a:srgbClr val="000000"/>
        </a:solidFill>
        <a:uFillTx/>
        <a:latin typeface="Aptos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a-ES" sz="1200" b="0" i="0" u="none" strike="noStrike" kern="1200" cap="none" spc="0" baseline="0">
        <a:solidFill>
          <a:srgbClr val="000000"/>
        </a:solidFill>
        <a:uFillTx/>
        <a:latin typeface="Aptos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a-ES" sz="1200" b="0" i="0" u="none" strike="noStrike" kern="1200" cap="none" spc="0" baseline="0">
        <a:solidFill>
          <a:srgbClr val="000000"/>
        </a:solidFill>
        <a:uFillTx/>
        <a:latin typeface="Aptos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a-ES" sz="1200" b="0" i="0" u="none" strike="noStrike" kern="1200" cap="none" spc="0" baseline="0">
        <a:solidFill>
          <a:srgbClr val="000000"/>
        </a:solidFill>
        <a:uFillTx/>
        <a:latin typeface="Aptos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a-ES" sz="1200" b="0" i="0" u="none" strike="noStrike" kern="1200" cap="none" spc="0" baseline="0">
        <a:solidFill>
          <a:srgbClr val="000000"/>
        </a:solidFill>
        <a:uFillTx/>
        <a:latin typeface="Apto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 - Diapositiva de títol esc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idor de títol 1">
            <a:extLst>
              <a:ext uri="{FF2B5EF4-FFF2-40B4-BE49-F238E27FC236}">
                <a16:creationId xmlns:a16="http://schemas.microsoft.com/office/drawing/2014/main" id="{BA31D80E-908A-7D2D-22E2-2C53E565B2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0002" y="1987199"/>
            <a:ext cx="5006502" cy="9961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600" b="1"/>
            </a:lvl1pPr>
          </a:lstStyle>
          <a:p>
            <a:r>
              <a:rPr lang="ca-ES" dirty="0"/>
              <a:t>Feu clic aquí per editar el text del títol</a:t>
            </a:r>
          </a:p>
        </p:txBody>
      </p:sp>
      <p:sp>
        <p:nvSpPr>
          <p:cNvPr id="8" name="Contenidor de text 2">
            <a:extLst>
              <a:ext uri="{FF2B5EF4-FFF2-40B4-BE49-F238E27FC236}">
                <a16:creationId xmlns:a16="http://schemas.microsoft.com/office/drawing/2014/main" id="{30BAE3E6-8753-E0DC-8AE1-597375831E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0003" y="3094315"/>
            <a:ext cx="5006502" cy="6784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666666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ca-ES" dirty="0"/>
              <a:t>Feu clic per editar el text del subtítol</a:t>
            </a:r>
          </a:p>
        </p:txBody>
      </p:sp>
      <p:sp>
        <p:nvSpPr>
          <p:cNvPr id="9" name="Contenidor de contingut 4">
            <a:extLst>
              <a:ext uri="{FF2B5EF4-FFF2-40B4-BE49-F238E27FC236}">
                <a16:creationId xmlns:a16="http://schemas.microsoft.com/office/drawing/2014/main" id="{F3F35D59-D4BB-2A03-9967-8A2A5D1AFF1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59529" y="3980657"/>
            <a:ext cx="5006975" cy="295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rgbClr val="666666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r>
              <a:rPr lang="ca-ES" dirty="0"/>
              <a:t>Feu clic per editar el text de la data</a:t>
            </a:r>
          </a:p>
        </p:txBody>
      </p:sp>
      <p:pic>
        <p:nvPicPr>
          <p:cNvPr id="4" name="Imatge 3" descr="Generalitat de Catalunya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335" y="5998999"/>
            <a:ext cx="1825756" cy="469529"/>
          </a:xfrm>
          <a:prstGeom prst="rect">
            <a:avLst/>
          </a:prstGeom>
        </p:spPr>
      </p:pic>
      <p:pic>
        <p:nvPicPr>
          <p:cNvPr id="2" name="Imat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43" y="0"/>
            <a:ext cx="4651257" cy="55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1277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 - Títol de secció fons amb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2"/>
          <p:cNvSpPr>
            <a:spLocks noGrp="1"/>
          </p:cNvSpPr>
          <p:nvPr>
            <p:ph type="body" sz="quarter" idx="27" hasCustomPrompt="1"/>
          </p:nvPr>
        </p:nvSpPr>
        <p:spPr>
          <a:xfrm>
            <a:off x="700391" y="1109237"/>
            <a:ext cx="2379980" cy="99391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000">
                <a:solidFill>
                  <a:srgbClr val="CD3333"/>
                </a:solidFill>
              </a:defRPr>
            </a:lvl1pPr>
          </a:lstStyle>
          <a:p>
            <a:pPr lvl="0"/>
            <a:r>
              <a:rPr lang="ca-ES" dirty="0"/>
              <a:t>0</a:t>
            </a:r>
          </a:p>
        </p:txBody>
      </p:sp>
      <p:sp>
        <p:nvSpPr>
          <p:cNvPr id="7" name="Títol 6"/>
          <p:cNvSpPr>
            <a:spLocks noGrp="1"/>
          </p:cNvSpPr>
          <p:nvPr>
            <p:ph type="title"/>
          </p:nvPr>
        </p:nvSpPr>
        <p:spPr>
          <a:xfrm>
            <a:off x="700392" y="2538955"/>
            <a:ext cx="4559299" cy="92001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Font typeface="+mj-lt"/>
              <a:buNone/>
              <a:defRPr sz="3600" b="0"/>
            </a:lvl1pPr>
          </a:lstStyle>
          <a:p>
            <a:r>
              <a:rPr lang="ca-ES" dirty="0"/>
              <a:t>Feu clic aquí per editar l'estil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333333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cxnSp>
        <p:nvCxnSpPr>
          <p:cNvPr id="8" name="Connector recte 7"/>
          <p:cNvCxnSpPr/>
          <p:nvPr userDrawn="1"/>
        </p:nvCxnSpPr>
        <p:spPr>
          <a:xfrm>
            <a:off x="700391" y="2301130"/>
            <a:ext cx="94361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idor d'imatge 5"/>
          <p:cNvSpPr>
            <a:spLocks noGrp="1"/>
          </p:cNvSpPr>
          <p:nvPr>
            <p:ph type="pic" sz="quarter" idx="10"/>
          </p:nvPr>
        </p:nvSpPr>
        <p:spPr>
          <a:xfrm>
            <a:off x="6526177" y="556261"/>
            <a:ext cx="5094323" cy="5387340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99606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6 - Bu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12424" y="662477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10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 dirty="0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3414664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7 - 1 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DDF49706-20D5-2B5C-DBC0-5530A632AC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088" y="1279860"/>
            <a:ext cx="10782666" cy="344488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l’estil del subtítol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12" hasCustomPrompt="1"/>
          </p:nvPr>
        </p:nvSpPr>
        <p:spPr>
          <a:xfrm>
            <a:off x="700088" y="2005781"/>
            <a:ext cx="10782666" cy="431390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 marL="0" indent="0">
              <a:lnSpc>
                <a:spcPct val="100000"/>
              </a:lnSpc>
              <a:buNone/>
              <a:defRPr baseline="0"/>
            </a:lvl2pPr>
          </a:lstStyle>
          <a:p>
            <a:r>
              <a:rPr lang="ca-ES" dirty="0"/>
              <a:t>Feu clic per editar els estils del text del patró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11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 dirty="0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1552269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8 - Text + Imatge + sub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088" y="2010656"/>
            <a:ext cx="5236368" cy="40989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228600" indent="-228600">
              <a:lnSpc>
                <a:spcPct val="100000"/>
              </a:lnSpc>
              <a:defRPr/>
            </a:lvl2pPr>
            <a:lvl3pPr marL="625475" indent="-228600">
              <a:lnSpc>
                <a:spcPct val="100000"/>
              </a:lnSpc>
              <a:tabLst>
                <a:tab pos="625475" algn="l"/>
              </a:tabLst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7920" y="2010656"/>
            <a:ext cx="5246154" cy="4098925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dirty="0"/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50AD77BE-8445-66D4-BD12-114E4494E8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088" y="1278864"/>
            <a:ext cx="10763986" cy="344488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l’estil del subtítol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11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 dirty="0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527462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9 - Text +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391" y="1620372"/>
            <a:ext cx="5236367" cy="448921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228600" indent="-228600">
              <a:lnSpc>
                <a:spcPct val="100000"/>
              </a:lnSpc>
              <a:defRPr/>
            </a:lvl2pPr>
            <a:lvl3pPr marL="625475" indent="-228600">
              <a:lnSpc>
                <a:spcPct val="100000"/>
              </a:lnSpc>
              <a:tabLst>
                <a:tab pos="625475" algn="l"/>
              </a:tabLst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7920" y="1620372"/>
            <a:ext cx="5246154" cy="4489209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dirty="0"/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10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 dirty="0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544497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0 - Dos columnes 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391" y="1620372"/>
            <a:ext cx="5090809" cy="448921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228600" indent="-228600">
              <a:lnSpc>
                <a:spcPct val="100000"/>
              </a:lnSpc>
              <a:defRPr/>
            </a:lvl2pPr>
            <a:lvl3pPr marL="625475" indent="-228600">
              <a:lnSpc>
                <a:spcPct val="100000"/>
              </a:lnSpc>
              <a:tabLst>
                <a:tab pos="625475" algn="l"/>
              </a:tabLst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31223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10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01395" y="1620372"/>
            <a:ext cx="5111345" cy="448921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228600" indent="-228600">
              <a:lnSpc>
                <a:spcPct val="100000"/>
              </a:lnSpc>
              <a:defRPr/>
            </a:lvl2pPr>
            <a:lvl3pPr marL="625475" indent="-228600">
              <a:lnSpc>
                <a:spcPct val="100000"/>
              </a:lnSpc>
              <a:tabLst>
                <a:tab pos="625475" algn="l"/>
              </a:tabLst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6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 dirty="0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957677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1 - Imat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7473" y="2010656"/>
            <a:ext cx="5256601" cy="40989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228600" indent="-228600">
              <a:lnSpc>
                <a:spcPct val="100000"/>
              </a:lnSpc>
              <a:defRPr/>
            </a:lvl2pPr>
            <a:lvl3pPr marL="625475" indent="-228600">
              <a:lnSpc>
                <a:spcPct val="100000"/>
              </a:lnSpc>
              <a:tabLst>
                <a:tab pos="625475" algn="l"/>
              </a:tabLst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0088" y="2010656"/>
            <a:ext cx="5246154" cy="4076385"/>
          </a:xfrm>
          <a:prstGeom prst="rect">
            <a:avLst/>
          </a:prstGeom>
        </p:spPr>
        <p:txBody>
          <a:bodyPr/>
          <a:lstStyle/>
          <a:p>
            <a:endParaRPr lang="ca-ES" dirty="0"/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50AD77BE-8445-66D4-BD12-114E4494E8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088" y="1276496"/>
            <a:ext cx="10763986" cy="344488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l’estil del subtítol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8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 dirty="0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2053643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2 - Text 2/3 + Imatg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087" y="2010656"/>
            <a:ext cx="6850437" cy="4098925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75077" y="2010655"/>
            <a:ext cx="3493023" cy="4098925"/>
          </a:xfrm>
          <a:prstGeom prst="rect">
            <a:avLst/>
          </a:prstGeom>
        </p:spPr>
        <p:txBody>
          <a:bodyPr/>
          <a:lstStyle/>
          <a:p>
            <a:endParaRPr lang="ca-ES" dirty="0"/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50AD77BE-8445-66D4-BD12-114E4494E8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087" y="1278865"/>
            <a:ext cx="10768013" cy="344488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l’estil del subtítol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8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 dirty="0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812388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3 - Imatge 1/3 + Tex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9406" y="2010656"/>
            <a:ext cx="6816314" cy="4098925"/>
          </a:xfrm>
          <a:prstGeom prst="rect">
            <a:avLst/>
          </a:prstGeom>
        </p:spPr>
        <p:txBody>
          <a:bodyPr wrap="square" lIns="0" tIns="0" rIns="0" bIns="0"/>
          <a:lstStyle/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9092" y="2010655"/>
            <a:ext cx="3527831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D6C8B719-75BB-9642-FD5F-17E3D4BDE6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088" y="1278864"/>
            <a:ext cx="10775632" cy="344488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l’estil del subtítol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8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 dirty="0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228491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4 - Tres colum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9855" y="2010656"/>
            <a:ext cx="3527831" cy="409892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32084" y="2010655"/>
            <a:ext cx="3527831" cy="4098925"/>
          </a:xfrm>
          <a:prstGeom prst="rect">
            <a:avLst/>
          </a:prstGeom>
        </p:spPr>
        <p:txBody>
          <a:bodyPr lIns="0" tIns="0" rIns="0" bIns="0"/>
          <a:lstStyle/>
          <a:p>
            <a:endParaRPr lang="ca-ES"/>
          </a:p>
        </p:txBody>
      </p:sp>
      <p:sp>
        <p:nvSpPr>
          <p:cNvPr id="7" name="Contenidor de text 3">
            <a:extLst>
              <a:ext uri="{FF2B5EF4-FFF2-40B4-BE49-F238E27FC236}">
                <a16:creationId xmlns:a16="http://schemas.microsoft.com/office/drawing/2014/main" id="{CDF7DA34-B446-14EE-CDCC-9DB55246A8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84313" y="2010656"/>
            <a:ext cx="3499027" cy="409892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CF42262D-8FF0-7D52-62EB-C97414D601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0088" y="1278863"/>
            <a:ext cx="10783252" cy="344488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l’estil del subtítol</a:t>
            </a:r>
          </a:p>
        </p:txBody>
      </p:sp>
      <p:sp>
        <p:nvSpPr>
          <p:cNvPr id="10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9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 dirty="0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389030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 - Diapositiva de títol +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idor d'imatge 4"/>
          <p:cNvSpPr>
            <a:spLocks noGrp="1"/>
          </p:cNvSpPr>
          <p:nvPr>
            <p:ph type="pic" sz="quarter" idx="12" hasCustomPrompt="1"/>
          </p:nvPr>
        </p:nvSpPr>
        <p:spPr>
          <a:xfrm>
            <a:off x="7542259" y="0"/>
            <a:ext cx="4648153" cy="5600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ca-ES" dirty="0"/>
              <a:t>Feu clic a la icona per afegir la imatge</a:t>
            </a:r>
          </a:p>
        </p:txBody>
      </p:sp>
      <p:pic>
        <p:nvPicPr>
          <p:cNvPr id="13" name="Imatge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335" y="5998999"/>
            <a:ext cx="1825756" cy="469529"/>
          </a:xfrm>
          <a:prstGeom prst="rect">
            <a:avLst/>
          </a:prstGeom>
        </p:spPr>
      </p:pic>
      <p:sp>
        <p:nvSpPr>
          <p:cNvPr id="10" name="Contenidor de títol 1">
            <a:extLst>
              <a:ext uri="{FF2B5EF4-FFF2-40B4-BE49-F238E27FC236}">
                <a16:creationId xmlns:a16="http://schemas.microsoft.com/office/drawing/2014/main" id="{BA31D80E-908A-7D2D-22E2-2C53E565B2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0002" y="1987199"/>
            <a:ext cx="5006502" cy="9961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600" b="1"/>
            </a:lvl1pPr>
          </a:lstStyle>
          <a:p>
            <a:r>
              <a:rPr lang="ca-ES" dirty="0"/>
              <a:t>Feu clic aquí per editar el text del títol</a:t>
            </a:r>
          </a:p>
        </p:txBody>
      </p:sp>
      <p:sp>
        <p:nvSpPr>
          <p:cNvPr id="11" name="Contenidor de text 2">
            <a:extLst>
              <a:ext uri="{FF2B5EF4-FFF2-40B4-BE49-F238E27FC236}">
                <a16:creationId xmlns:a16="http://schemas.microsoft.com/office/drawing/2014/main" id="{30BAE3E6-8753-E0DC-8AE1-597375831E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0003" y="3094315"/>
            <a:ext cx="5006502" cy="6712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666666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ca-ES" dirty="0"/>
              <a:t>Feu clic per editar el text del subtítol</a:t>
            </a:r>
          </a:p>
        </p:txBody>
      </p:sp>
      <p:sp>
        <p:nvSpPr>
          <p:cNvPr id="14" name="Contenidor de contingut 4">
            <a:extLst>
              <a:ext uri="{FF2B5EF4-FFF2-40B4-BE49-F238E27FC236}">
                <a16:creationId xmlns:a16="http://schemas.microsoft.com/office/drawing/2014/main" id="{F3F35D59-D4BB-2A03-9967-8A2A5D1AFF1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59529" y="3980657"/>
            <a:ext cx="5006975" cy="295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rgbClr val="666666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r>
              <a:rPr lang="ca-ES" dirty="0"/>
              <a:t>Feu clic per editar el text de la data</a:t>
            </a:r>
          </a:p>
        </p:txBody>
      </p:sp>
    </p:spTree>
    <p:extLst>
      <p:ext uri="{BB962C8B-B14F-4D97-AF65-F5344CB8AC3E}">
        <p14:creationId xmlns:p14="http://schemas.microsoft.com/office/powerpoint/2010/main" val="177813831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5 - Quatre columne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0334" y="1997110"/>
            <a:ext cx="2520000" cy="40989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09328" y="1997109"/>
            <a:ext cx="2520000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Contenidor d'imatge 5">
            <a:extLst>
              <a:ext uri="{FF2B5EF4-FFF2-40B4-BE49-F238E27FC236}">
                <a16:creationId xmlns:a16="http://schemas.microsoft.com/office/drawing/2014/main" id="{7E51CB8A-6F81-A6A3-7985-8FA4803E3D7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958825" y="1997109"/>
            <a:ext cx="2520000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9" name="Contenidor d'imatge 5">
            <a:extLst>
              <a:ext uri="{FF2B5EF4-FFF2-40B4-BE49-F238E27FC236}">
                <a16:creationId xmlns:a16="http://schemas.microsoft.com/office/drawing/2014/main" id="{B77EE090-3C70-99F3-3E59-0C372632AE8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459831" y="1997108"/>
            <a:ext cx="2520000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D25A783D-2EE9-051A-6313-97ADE2126A1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00087" y="1278664"/>
            <a:ext cx="10791522" cy="344488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l’estil del subtítol</a:t>
            </a:r>
          </a:p>
        </p:txBody>
      </p:sp>
      <p:sp>
        <p:nvSpPr>
          <p:cNvPr id="11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10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 dirty="0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497755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6 - Quatre columne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58826" y="1997110"/>
            <a:ext cx="2520000" cy="40989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08555" y="1997109"/>
            <a:ext cx="2520000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Contenidor d'imatge 5">
            <a:extLst>
              <a:ext uri="{FF2B5EF4-FFF2-40B4-BE49-F238E27FC236}">
                <a16:creationId xmlns:a16="http://schemas.microsoft.com/office/drawing/2014/main" id="{7E51CB8A-6F81-A6A3-7985-8FA4803E3D7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08011" y="1997109"/>
            <a:ext cx="2520000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9" name="Contenidor d'imatge 5">
            <a:extLst>
              <a:ext uri="{FF2B5EF4-FFF2-40B4-BE49-F238E27FC236}">
                <a16:creationId xmlns:a16="http://schemas.microsoft.com/office/drawing/2014/main" id="{B77EE090-3C70-99F3-3E59-0C372632AE8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458283" y="1997108"/>
            <a:ext cx="2520000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7C762D0F-A757-3090-2001-A8E4F04C266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00089" y="1278664"/>
            <a:ext cx="10778738" cy="344488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l’estil del subtítol</a:t>
            </a:r>
          </a:p>
        </p:txBody>
      </p:sp>
      <p:sp>
        <p:nvSpPr>
          <p:cNvPr id="11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10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 dirty="0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3296766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7 - Imatge 2/3 + tex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75078" y="1661160"/>
            <a:ext cx="3500642" cy="433323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8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5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 dirty="0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189098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8 - Text 1/3 + Imatge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391" y="1638300"/>
            <a:ext cx="3527527" cy="43560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8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5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 dirty="0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1835057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- Columnes amb ic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idor de text 23">
            <a:extLst>
              <a:ext uri="{FF2B5EF4-FFF2-40B4-BE49-F238E27FC236}">
                <a16:creationId xmlns:a16="http://schemas.microsoft.com/office/drawing/2014/main" id="{6ADDA736-8FF5-568C-BD58-2273F848F4D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09930" y="2622419"/>
            <a:ext cx="2986749" cy="6477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20" name="Contenidor de text 3">
            <a:extLst>
              <a:ext uri="{FF2B5EF4-FFF2-40B4-BE49-F238E27FC236}">
                <a16:creationId xmlns:a16="http://schemas.microsoft.com/office/drawing/2014/main" id="{7067FEE7-1D1F-A601-5A90-2C7CD78563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85043" y="3321989"/>
            <a:ext cx="2990851" cy="20232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9930" y="3321989"/>
            <a:ext cx="2990850" cy="202321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15" name="Contenidor d'imatge 14">
            <a:extLst>
              <a:ext uri="{FF2B5EF4-FFF2-40B4-BE49-F238E27FC236}">
                <a16:creationId xmlns:a16="http://schemas.microsoft.com/office/drawing/2014/main" id="{0217325E-5626-3973-7443-AF77123A36CD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709931" y="1734866"/>
            <a:ext cx="734484" cy="734484"/>
          </a:xfrm>
          <a:prstGeom prst="rect">
            <a:avLst/>
          </a:prstGeom>
        </p:spPr>
        <p:txBody>
          <a:bodyPr/>
          <a:lstStyle/>
          <a:p>
            <a:endParaRPr lang="ca-ES" dirty="0"/>
          </a:p>
        </p:txBody>
      </p:sp>
      <p:sp>
        <p:nvSpPr>
          <p:cNvPr id="17" name="Contenidor de text 3">
            <a:extLst>
              <a:ext uri="{FF2B5EF4-FFF2-40B4-BE49-F238E27FC236}">
                <a16:creationId xmlns:a16="http://schemas.microsoft.com/office/drawing/2014/main" id="{25190C23-E965-4E2F-86D5-9F17C9207E8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15816" y="3321989"/>
            <a:ext cx="2990850" cy="20232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25" name="Contenidor de text 23">
            <a:extLst>
              <a:ext uri="{FF2B5EF4-FFF2-40B4-BE49-F238E27FC236}">
                <a16:creationId xmlns:a16="http://schemas.microsoft.com/office/drawing/2014/main" id="{64CE026F-9BF5-A20E-07A9-AC386BDF09D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615816" y="2622419"/>
            <a:ext cx="2986749" cy="6477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26" name="Contenidor de text 23">
            <a:extLst>
              <a:ext uri="{FF2B5EF4-FFF2-40B4-BE49-F238E27FC236}">
                <a16:creationId xmlns:a16="http://schemas.microsoft.com/office/drawing/2014/main" id="{1295C2E7-3FC8-EAEA-BEAE-46182484DC9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485044" y="2622419"/>
            <a:ext cx="2986749" cy="6477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14" name="Contenidor d'imatge 14">
            <a:extLst>
              <a:ext uri="{FF2B5EF4-FFF2-40B4-BE49-F238E27FC236}">
                <a16:creationId xmlns:a16="http://schemas.microsoft.com/office/drawing/2014/main" id="{0217325E-5626-3973-7443-AF77123A36CD}"/>
              </a:ext>
            </a:extLst>
          </p:cNvPr>
          <p:cNvSpPr>
            <a:spLocks noGrp="1" noChangeAspect="1"/>
          </p:cNvSpPr>
          <p:nvPr>
            <p:ph type="pic" sz="quarter" idx="44"/>
          </p:nvPr>
        </p:nvSpPr>
        <p:spPr>
          <a:xfrm>
            <a:off x="4586057" y="1734866"/>
            <a:ext cx="734484" cy="734484"/>
          </a:xfrm>
          <a:prstGeom prst="rect">
            <a:avLst/>
          </a:prstGeom>
        </p:spPr>
        <p:txBody>
          <a:bodyPr/>
          <a:lstStyle/>
          <a:p>
            <a:endParaRPr lang="ca-ES" dirty="0"/>
          </a:p>
        </p:txBody>
      </p:sp>
      <p:sp>
        <p:nvSpPr>
          <p:cNvPr id="16" name="Contenidor d'imatge 14">
            <a:extLst>
              <a:ext uri="{FF2B5EF4-FFF2-40B4-BE49-F238E27FC236}">
                <a16:creationId xmlns:a16="http://schemas.microsoft.com/office/drawing/2014/main" id="{0217325E-5626-3973-7443-AF77123A36CD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8485043" y="1734866"/>
            <a:ext cx="734484" cy="734484"/>
          </a:xfrm>
          <a:prstGeom prst="rect">
            <a:avLst/>
          </a:prstGeom>
        </p:spPr>
        <p:txBody>
          <a:bodyPr/>
          <a:lstStyle/>
          <a:p>
            <a:endParaRPr lang="ca-ES" dirty="0"/>
          </a:p>
        </p:txBody>
      </p:sp>
      <p:sp>
        <p:nvSpPr>
          <p:cNvPr id="18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13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 dirty="0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4081353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2 - Columnes amb xif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idor de text 23">
            <a:extLst>
              <a:ext uri="{FF2B5EF4-FFF2-40B4-BE49-F238E27FC236}">
                <a16:creationId xmlns:a16="http://schemas.microsoft.com/office/drawing/2014/main" id="{6ADDA736-8FF5-568C-BD58-2273F848F4D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09930" y="2907541"/>
            <a:ext cx="2986749" cy="6477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20" name="Contenidor de text 3">
            <a:extLst>
              <a:ext uri="{FF2B5EF4-FFF2-40B4-BE49-F238E27FC236}">
                <a16:creationId xmlns:a16="http://schemas.microsoft.com/office/drawing/2014/main" id="{7067FEE7-1D1F-A601-5A90-2C7CD78563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70989" y="3607110"/>
            <a:ext cx="2990850" cy="203241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9930" y="3607111"/>
            <a:ext cx="2990850" cy="203241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17" name="Contenidor de text 3">
            <a:extLst>
              <a:ext uri="{FF2B5EF4-FFF2-40B4-BE49-F238E27FC236}">
                <a16:creationId xmlns:a16="http://schemas.microsoft.com/office/drawing/2014/main" id="{25190C23-E965-4E2F-86D5-9F17C9207E8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08196" y="3607110"/>
            <a:ext cx="2990850" cy="203241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25" name="Contenidor de text 23">
            <a:extLst>
              <a:ext uri="{FF2B5EF4-FFF2-40B4-BE49-F238E27FC236}">
                <a16:creationId xmlns:a16="http://schemas.microsoft.com/office/drawing/2014/main" id="{64CE026F-9BF5-A20E-07A9-AC386BDF09D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608196" y="2907541"/>
            <a:ext cx="2986749" cy="6477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26" name="Contenidor de text 23">
            <a:extLst>
              <a:ext uri="{FF2B5EF4-FFF2-40B4-BE49-F238E27FC236}">
                <a16:creationId xmlns:a16="http://schemas.microsoft.com/office/drawing/2014/main" id="{1295C2E7-3FC8-EAEA-BEAE-46182484DC9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470989" y="2907541"/>
            <a:ext cx="2986749" cy="6477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0EA718F3-9A4B-DCBF-3CBF-E84C4FF82AF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00088" y="1270505"/>
            <a:ext cx="10748844" cy="344488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l’estil del subtítol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sz="quarter" idx="46" hasCustomPrompt="1"/>
          </p:nvPr>
        </p:nvSpPr>
        <p:spPr>
          <a:xfrm>
            <a:off x="708265" y="1994981"/>
            <a:ext cx="2988414" cy="898525"/>
          </a:xfrm>
          <a:prstGeom prst="rect">
            <a:avLst/>
          </a:prstGeom>
        </p:spPr>
        <p:txBody>
          <a:bodyPr/>
          <a:lstStyle>
            <a:lvl1pPr>
              <a:defRPr sz="6500" b="1"/>
            </a:lvl1pPr>
          </a:lstStyle>
          <a:p>
            <a:pPr lvl="0"/>
            <a:r>
              <a:rPr lang="ca-ES" dirty="0"/>
              <a:t>123</a:t>
            </a:r>
          </a:p>
        </p:txBody>
      </p:sp>
      <p:sp>
        <p:nvSpPr>
          <p:cNvPr id="22" name="Contenidor de text 2"/>
          <p:cNvSpPr>
            <a:spLocks noGrp="1"/>
          </p:cNvSpPr>
          <p:nvPr>
            <p:ph type="body" sz="quarter" idx="47" hasCustomPrompt="1"/>
          </p:nvPr>
        </p:nvSpPr>
        <p:spPr>
          <a:xfrm>
            <a:off x="4608196" y="1994981"/>
            <a:ext cx="2986749" cy="898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 sz="65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lang="ca-ES" dirty="0"/>
              <a:t>000</a:t>
            </a:r>
          </a:p>
        </p:txBody>
      </p:sp>
      <p:sp>
        <p:nvSpPr>
          <p:cNvPr id="23" name="Contenidor de text 2"/>
          <p:cNvSpPr>
            <a:spLocks noGrp="1"/>
          </p:cNvSpPr>
          <p:nvPr>
            <p:ph type="body" sz="quarter" idx="48" hasCustomPrompt="1"/>
          </p:nvPr>
        </p:nvSpPr>
        <p:spPr>
          <a:xfrm>
            <a:off x="8470989" y="1994981"/>
            <a:ext cx="2986749" cy="898525"/>
          </a:xfrm>
          <a:prstGeom prst="rect">
            <a:avLst/>
          </a:prstGeom>
        </p:spPr>
        <p:txBody>
          <a:bodyPr/>
          <a:lstStyle>
            <a:lvl1pPr>
              <a:defRPr sz="6500" b="1"/>
            </a:lvl1pPr>
          </a:lstStyle>
          <a:p>
            <a:pPr lvl="0"/>
            <a:r>
              <a:rPr lang="ca-ES" dirty="0"/>
              <a:t>000</a:t>
            </a:r>
          </a:p>
        </p:txBody>
      </p:sp>
      <p:sp>
        <p:nvSpPr>
          <p:cNvPr id="14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15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 dirty="0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13908250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3 - Xi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idor de text 23">
            <a:extLst>
              <a:ext uri="{FF2B5EF4-FFF2-40B4-BE49-F238E27FC236}">
                <a16:creationId xmlns:a16="http://schemas.microsoft.com/office/drawing/2014/main" id="{6ADDA736-8FF5-568C-BD58-2273F848F4D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79447" y="1672160"/>
            <a:ext cx="1811823" cy="647700"/>
          </a:xfrm>
          <a:prstGeom prst="rect">
            <a:avLst/>
          </a:prstGeom>
        </p:spPr>
        <p:txBody>
          <a:bodyPr lIns="0" tIns="0" rIns="0" bIns="0"/>
          <a:lstStyle>
            <a:lvl1pPr>
              <a:defRPr sz="5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Xifra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1574" y="1672160"/>
            <a:ext cx="3073995" cy="14183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6" name="Contenidor de text 23">
            <a:extLst>
              <a:ext uri="{FF2B5EF4-FFF2-40B4-BE49-F238E27FC236}">
                <a16:creationId xmlns:a16="http://schemas.microsoft.com/office/drawing/2014/main" id="{289682BE-7CC8-214E-B5D3-700D238E17C2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79448" y="2335224"/>
            <a:ext cx="1811824" cy="647700"/>
          </a:xfrm>
          <a:prstGeom prst="rect">
            <a:avLst/>
          </a:prstGeom>
        </p:spPr>
        <p:txBody>
          <a:bodyPr lIns="0" tIns="0" rIns="0" bIns="0"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els</a:t>
            </a:r>
          </a:p>
        </p:txBody>
      </p:sp>
      <p:sp>
        <p:nvSpPr>
          <p:cNvPr id="7" name="Contenidor de text 23">
            <a:extLst>
              <a:ext uri="{FF2B5EF4-FFF2-40B4-BE49-F238E27FC236}">
                <a16:creationId xmlns:a16="http://schemas.microsoft.com/office/drawing/2014/main" id="{1AF9F441-F84B-BD75-4E91-72A88DC154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79448" y="3908229"/>
            <a:ext cx="1811824" cy="647700"/>
          </a:xfrm>
          <a:prstGeom prst="rect">
            <a:avLst/>
          </a:prstGeom>
        </p:spPr>
        <p:txBody>
          <a:bodyPr lIns="0" tIns="0" rIns="0" bIns="0"/>
          <a:lstStyle>
            <a:lvl1pPr>
              <a:defRPr sz="5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Xifra</a:t>
            </a:r>
          </a:p>
        </p:txBody>
      </p:sp>
      <p:sp>
        <p:nvSpPr>
          <p:cNvPr id="9" name="Contenidor de text 3">
            <a:extLst>
              <a:ext uri="{FF2B5EF4-FFF2-40B4-BE49-F238E27FC236}">
                <a16:creationId xmlns:a16="http://schemas.microsoft.com/office/drawing/2014/main" id="{5B8E0553-DCD1-36A8-C709-89DADDE145B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591575" y="3908229"/>
            <a:ext cx="3073995" cy="14183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10" name="Contenidor de text 23">
            <a:extLst>
              <a:ext uri="{FF2B5EF4-FFF2-40B4-BE49-F238E27FC236}">
                <a16:creationId xmlns:a16="http://schemas.microsoft.com/office/drawing/2014/main" id="{54733E19-F0D8-93B1-69DE-851512282947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79447" y="4571293"/>
            <a:ext cx="1811823" cy="647700"/>
          </a:xfrm>
          <a:prstGeom prst="rect">
            <a:avLst/>
          </a:prstGeom>
        </p:spPr>
        <p:txBody>
          <a:bodyPr lIns="0" tIns="0" rIns="0" bIns="0"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els</a:t>
            </a:r>
          </a:p>
        </p:txBody>
      </p:sp>
      <p:sp>
        <p:nvSpPr>
          <p:cNvPr id="11" name="Contenidor de text 23">
            <a:extLst>
              <a:ext uri="{FF2B5EF4-FFF2-40B4-BE49-F238E27FC236}">
                <a16:creationId xmlns:a16="http://schemas.microsoft.com/office/drawing/2014/main" id="{874B48FE-822A-6916-D6C2-5CBBDB195BD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505486" y="1672160"/>
            <a:ext cx="1826750" cy="647700"/>
          </a:xfrm>
          <a:prstGeom prst="rect">
            <a:avLst/>
          </a:prstGeom>
        </p:spPr>
        <p:txBody>
          <a:bodyPr lIns="0" tIns="0" rIns="0" bIns="0"/>
          <a:lstStyle>
            <a:lvl1pPr>
              <a:defRPr sz="5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Xifra</a:t>
            </a:r>
          </a:p>
        </p:txBody>
      </p:sp>
      <p:sp>
        <p:nvSpPr>
          <p:cNvPr id="12" name="Contenidor de text 3">
            <a:extLst>
              <a:ext uri="{FF2B5EF4-FFF2-40B4-BE49-F238E27FC236}">
                <a16:creationId xmlns:a16="http://schemas.microsoft.com/office/drawing/2014/main" id="{446F761A-CA92-E33F-D0A0-051ABC93AA7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417613" y="1672160"/>
            <a:ext cx="3073995" cy="14183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13" name="Contenidor de text 23">
            <a:extLst>
              <a:ext uri="{FF2B5EF4-FFF2-40B4-BE49-F238E27FC236}">
                <a16:creationId xmlns:a16="http://schemas.microsoft.com/office/drawing/2014/main" id="{5A2ACF98-60BC-73F1-82F3-A97B9693DF0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505485" y="2335224"/>
            <a:ext cx="1826750" cy="647700"/>
          </a:xfrm>
          <a:prstGeom prst="rect">
            <a:avLst/>
          </a:prstGeom>
        </p:spPr>
        <p:txBody>
          <a:bodyPr lIns="0" tIns="0" rIns="0" bIns="0"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els</a:t>
            </a:r>
          </a:p>
        </p:txBody>
      </p:sp>
      <p:sp>
        <p:nvSpPr>
          <p:cNvPr id="14" name="Contenidor de text 23">
            <a:extLst>
              <a:ext uri="{FF2B5EF4-FFF2-40B4-BE49-F238E27FC236}">
                <a16:creationId xmlns:a16="http://schemas.microsoft.com/office/drawing/2014/main" id="{46DED709-11FD-47D4-B285-8DB81B10C96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05485" y="3908229"/>
            <a:ext cx="1826750" cy="647700"/>
          </a:xfrm>
          <a:prstGeom prst="rect">
            <a:avLst/>
          </a:prstGeom>
        </p:spPr>
        <p:txBody>
          <a:bodyPr lIns="0" tIns="0" rIns="0" bIns="0"/>
          <a:lstStyle>
            <a:lvl1pPr>
              <a:defRPr sz="5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Xifra</a:t>
            </a:r>
          </a:p>
        </p:txBody>
      </p:sp>
      <p:sp>
        <p:nvSpPr>
          <p:cNvPr id="16" name="Contenidor de text 3">
            <a:extLst>
              <a:ext uri="{FF2B5EF4-FFF2-40B4-BE49-F238E27FC236}">
                <a16:creationId xmlns:a16="http://schemas.microsoft.com/office/drawing/2014/main" id="{E5460FF3-469B-F7B4-CE65-580138747A5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417612" y="3908229"/>
            <a:ext cx="3073995" cy="14183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18" name="Contenidor de text 23">
            <a:extLst>
              <a:ext uri="{FF2B5EF4-FFF2-40B4-BE49-F238E27FC236}">
                <a16:creationId xmlns:a16="http://schemas.microsoft.com/office/drawing/2014/main" id="{E96D9D76-20C7-0CAE-8EAF-9267DF8EC0B8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505485" y="4571293"/>
            <a:ext cx="1826750" cy="647700"/>
          </a:xfrm>
          <a:prstGeom prst="rect">
            <a:avLst/>
          </a:prstGeom>
        </p:spPr>
        <p:txBody>
          <a:bodyPr lIns="0" tIns="0" rIns="0" bIns="0"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els</a:t>
            </a:r>
          </a:p>
        </p:txBody>
      </p:sp>
      <p:sp>
        <p:nvSpPr>
          <p:cNvPr id="20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19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 dirty="0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41681538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1 - 3 pass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idor de text 3">
            <a:extLst>
              <a:ext uri="{FF2B5EF4-FFF2-40B4-BE49-F238E27FC236}">
                <a16:creationId xmlns:a16="http://schemas.microsoft.com/office/drawing/2014/main" id="{CDF7DA34-B446-14EE-CDCC-9DB55246A8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19150" y="3429000"/>
            <a:ext cx="2970688" cy="139131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15" name="Contenidor de text 3">
            <a:extLst>
              <a:ext uri="{FF2B5EF4-FFF2-40B4-BE49-F238E27FC236}">
                <a16:creationId xmlns:a16="http://schemas.microsoft.com/office/drawing/2014/main" id="{CF42262D-8FF0-7D52-62EB-C97414D601B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19150" y="2680830"/>
            <a:ext cx="2970688" cy="5407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800" b="1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el text</a:t>
            </a:r>
          </a:p>
        </p:txBody>
      </p:sp>
      <p:sp>
        <p:nvSpPr>
          <p:cNvPr id="24" name="Contenidor de text 3">
            <a:extLst>
              <a:ext uri="{FF2B5EF4-FFF2-40B4-BE49-F238E27FC236}">
                <a16:creationId xmlns:a16="http://schemas.microsoft.com/office/drawing/2014/main" id="{CDF7DA34-B446-14EE-CDCC-9DB55246A8B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28096" y="3429000"/>
            <a:ext cx="2970688" cy="139131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25" name="Contenidor de text 3">
            <a:extLst>
              <a:ext uri="{FF2B5EF4-FFF2-40B4-BE49-F238E27FC236}">
                <a16:creationId xmlns:a16="http://schemas.microsoft.com/office/drawing/2014/main" id="{CF42262D-8FF0-7D52-62EB-C97414D601B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8096" y="2680830"/>
            <a:ext cx="2970688" cy="5407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800" b="1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el text</a:t>
            </a:r>
          </a:p>
        </p:txBody>
      </p:sp>
      <p:sp>
        <p:nvSpPr>
          <p:cNvPr id="26" name="Contenidor de text 3">
            <a:extLst>
              <a:ext uri="{FF2B5EF4-FFF2-40B4-BE49-F238E27FC236}">
                <a16:creationId xmlns:a16="http://schemas.microsoft.com/office/drawing/2014/main" id="{CDF7DA34-B446-14EE-CDCC-9DB55246A8B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17638" y="3429000"/>
            <a:ext cx="2970688" cy="139131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27" name="Contenidor de text 3">
            <a:extLst>
              <a:ext uri="{FF2B5EF4-FFF2-40B4-BE49-F238E27FC236}">
                <a16:creationId xmlns:a16="http://schemas.microsoft.com/office/drawing/2014/main" id="{CF42262D-8FF0-7D52-62EB-C97414D601B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17638" y="2680830"/>
            <a:ext cx="2970688" cy="5407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800" b="1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el text</a:t>
            </a:r>
          </a:p>
        </p:txBody>
      </p:sp>
      <p:sp>
        <p:nvSpPr>
          <p:cNvPr id="14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10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 dirty="0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3987306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2 - 4 pass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idor de text 3">
            <a:extLst>
              <a:ext uri="{FF2B5EF4-FFF2-40B4-BE49-F238E27FC236}">
                <a16:creationId xmlns:a16="http://schemas.microsoft.com/office/drawing/2014/main" id="{CDF7DA34-B446-14EE-CDCC-9DB55246A8B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5236" y="3407576"/>
            <a:ext cx="2008392" cy="219463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25" name="Contenidor de text 3">
            <a:extLst>
              <a:ext uri="{FF2B5EF4-FFF2-40B4-BE49-F238E27FC236}">
                <a16:creationId xmlns:a16="http://schemas.microsoft.com/office/drawing/2014/main" id="{CF42262D-8FF0-7D52-62EB-C97414D601B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5236" y="2680830"/>
            <a:ext cx="2008392" cy="5407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800" b="1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el text</a:t>
            </a:r>
          </a:p>
        </p:txBody>
      </p:sp>
      <p:sp>
        <p:nvSpPr>
          <p:cNvPr id="20" name="Contenidor de text 3">
            <a:extLst>
              <a:ext uri="{FF2B5EF4-FFF2-40B4-BE49-F238E27FC236}">
                <a16:creationId xmlns:a16="http://schemas.microsoft.com/office/drawing/2014/main" id="{CDF7DA34-B446-14EE-CDCC-9DB55246A8B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99855" y="3407576"/>
            <a:ext cx="2008392" cy="219463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21" name="Contenidor de text 3">
            <a:extLst>
              <a:ext uri="{FF2B5EF4-FFF2-40B4-BE49-F238E27FC236}">
                <a16:creationId xmlns:a16="http://schemas.microsoft.com/office/drawing/2014/main" id="{CF42262D-8FF0-7D52-62EB-C97414D601B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99855" y="2680830"/>
            <a:ext cx="2008392" cy="5407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800" b="1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el text</a:t>
            </a:r>
          </a:p>
        </p:txBody>
      </p:sp>
      <p:sp>
        <p:nvSpPr>
          <p:cNvPr id="22" name="Contenidor de text 3">
            <a:extLst>
              <a:ext uri="{FF2B5EF4-FFF2-40B4-BE49-F238E27FC236}">
                <a16:creationId xmlns:a16="http://schemas.microsoft.com/office/drawing/2014/main" id="{CDF7DA34-B446-14EE-CDCC-9DB55246A8B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494474" y="3407576"/>
            <a:ext cx="2008392" cy="219463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 baseline="0"/>
            </a:lvl1pPr>
          </a:lstStyle>
          <a:p>
            <a:pPr lvl="0"/>
            <a:r>
              <a:rPr lang="ca-ES" dirty="0"/>
              <a:t>Feu clic per editar els estils del text del patró.</a:t>
            </a:r>
          </a:p>
          <a:p>
            <a:pPr lvl="0"/>
            <a:r>
              <a:rPr lang="ca-ES" dirty="0"/>
              <a:t>Empleneu de vermell el número en la diapositiva en la que expliqueu aquest pas.</a:t>
            </a:r>
          </a:p>
        </p:txBody>
      </p:sp>
      <p:sp>
        <p:nvSpPr>
          <p:cNvPr id="23" name="Contenidor de text 3">
            <a:extLst>
              <a:ext uri="{FF2B5EF4-FFF2-40B4-BE49-F238E27FC236}">
                <a16:creationId xmlns:a16="http://schemas.microsoft.com/office/drawing/2014/main" id="{CF42262D-8FF0-7D52-62EB-C97414D601B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494474" y="2680830"/>
            <a:ext cx="2008392" cy="5407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800" b="1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el text</a:t>
            </a:r>
          </a:p>
        </p:txBody>
      </p:sp>
      <p:sp>
        <p:nvSpPr>
          <p:cNvPr id="28" name="Contenidor de text 3">
            <a:extLst>
              <a:ext uri="{FF2B5EF4-FFF2-40B4-BE49-F238E27FC236}">
                <a16:creationId xmlns:a16="http://schemas.microsoft.com/office/drawing/2014/main" id="{CDF7DA34-B446-14EE-CDCC-9DB55246A8B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289093" y="3407576"/>
            <a:ext cx="2008392" cy="219463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29" name="Contenidor de text 3">
            <a:extLst>
              <a:ext uri="{FF2B5EF4-FFF2-40B4-BE49-F238E27FC236}">
                <a16:creationId xmlns:a16="http://schemas.microsoft.com/office/drawing/2014/main" id="{CF42262D-8FF0-7D52-62EB-C97414D601B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289093" y="2680830"/>
            <a:ext cx="2008392" cy="5407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800" b="1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el text</a:t>
            </a:r>
          </a:p>
        </p:txBody>
      </p:sp>
      <p:sp>
        <p:nvSpPr>
          <p:cNvPr id="1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12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 dirty="0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17352402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1 - Tanca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idor de contingut 2">
            <a:extLst>
              <a:ext uri="{FF2B5EF4-FFF2-40B4-BE49-F238E27FC236}">
                <a16:creationId xmlns:a16="http://schemas.microsoft.com/office/drawing/2014/main" id="{E04276A6-7386-5231-4BD9-6DA411B3B02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503713" y="4684112"/>
            <a:ext cx="7199087" cy="15656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ca-ES" dirty="0" err="1"/>
              <a:t>Gencat.cat</a:t>
            </a:r>
            <a:endParaRPr lang="ca-ES" dirty="0"/>
          </a:p>
        </p:txBody>
      </p:sp>
      <p:sp>
        <p:nvSpPr>
          <p:cNvPr id="15" name="Contenidor de text 3">
            <a:extLst>
              <a:ext uri="{FF2B5EF4-FFF2-40B4-BE49-F238E27FC236}">
                <a16:creationId xmlns:a16="http://schemas.microsoft.com/office/drawing/2014/main" id="{E217CD8D-70F1-8015-AB37-C56A380287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03714" y="3853497"/>
            <a:ext cx="7199086" cy="6424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ca-ES" dirty="0"/>
              <a:t>Departament de Salut</a:t>
            </a:r>
            <a:br>
              <a:rPr lang="ca-ES" dirty="0"/>
            </a:br>
            <a:r>
              <a:rPr lang="ca-ES" dirty="0"/>
              <a:t>Organisme</a:t>
            </a:r>
          </a:p>
        </p:txBody>
      </p:sp>
      <p:sp>
        <p:nvSpPr>
          <p:cNvPr id="6" name="Contenidor de contingut 2">
            <a:extLst>
              <a:ext uri="{FF2B5EF4-FFF2-40B4-BE49-F238E27FC236}">
                <a16:creationId xmlns:a16="http://schemas.microsoft.com/office/drawing/2014/main" id="{E04276A6-7386-5231-4BD9-6DA411B3B020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2503713" y="5083029"/>
            <a:ext cx="7199087" cy="19558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ca-ES" dirty="0"/>
              <a:t>Correu electrònic</a:t>
            </a:r>
          </a:p>
        </p:txBody>
      </p:sp>
      <p:pic>
        <p:nvPicPr>
          <p:cNvPr id="7" name="Imat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671" y="2227995"/>
            <a:ext cx="4422657" cy="128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1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3 - Diapositiva de títol imatge i escut blanc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idor d'imatge 10">
            <a:extLst>
              <a:ext uri="{FF2B5EF4-FFF2-40B4-BE49-F238E27FC236}">
                <a16:creationId xmlns:a16="http://schemas.microsoft.com/office/drawing/2014/main" id="{D5CA4FC3-E462-9DCB-21A7-A32DBBA7DB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37450" y="0"/>
            <a:ext cx="465455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ca-ES"/>
              <a:t>Feu clic a la icona per afegir una imatge</a:t>
            </a:r>
            <a:endParaRPr lang="ca-ES" dirty="0"/>
          </a:p>
        </p:txBody>
      </p:sp>
      <p:sp>
        <p:nvSpPr>
          <p:cNvPr id="8" name="Contenidor de títol 1">
            <a:extLst>
              <a:ext uri="{FF2B5EF4-FFF2-40B4-BE49-F238E27FC236}">
                <a16:creationId xmlns:a16="http://schemas.microsoft.com/office/drawing/2014/main" id="{BA31D80E-908A-7D2D-22E2-2C53E565B2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0002" y="1987199"/>
            <a:ext cx="5006502" cy="9961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600" b="1"/>
            </a:lvl1pPr>
          </a:lstStyle>
          <a:p>
            <a:r>
              <a:rPr lang="ca-ES" dirty="0"/>
              <a:t>Feu clic aquí per editar el text del títol</a:t>
            </a:r>
          </a:p>
        </p:txBody>
      </p:sp>
      <p:sp>
        <p:nvSpPr>
          <p:cNvPr id="9" name="Contenidor de text 2">
            <a:extLst>
              <a:ext uri="{FF2B5EF4-FFF2-40B4-BE49-F238E27FC236}">
                <a16:creationId xmlns:a16="http://schemas.microsoft.com/office/drawing/2014/main" id="{30BAE3E6-8753-E0DC-8AE1-597375831E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0003" y="3094315"/>
            <a:ext cx="5006502" cy="6496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666666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ca-ES" dirty="0"/>
              <a:t>Feu clic per editar el text del subtítol</a:t>
            </a:r>
          </a:p>
        </p:txBody>
      </p:sp>
      <p:sp>
        <p:nvSpPr>
          <p:cNvPr id="11" name="Contenidor de contingut 4">
            <a:extLst>
              <a:ext uri="{FF2B5EF4-FFF2-40B4-BE49-F238E27FC236}">
                <a16:creationId xmlns:a16="http://schemas.microsoft.com/office/drawing/2014/main" id="{F3F35D59-D4BB-2A03-9967-8A2A5D1AFF1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59529" y="3980657"/>
            <a:ext cx="5006975" cy="295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rgbClr val="666666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r>
              <a:rPr lang="ca-ES" dirty="0"/>
              <a:t>Feu clic per editar el text de la data</a:t>
            </a:r>
          </a:p>
        </p:txBody>
      </p:sp>
    </p:spTree>
    <p:extLst>
      <p:ext uri="{BB962C8B-B14F-4D97-AF65-F5344CB8AC3E}">
        <p14:creationId xmlns:p14="http://schemas.microsoft.com/office/powerpoint/2010/main" val="375143340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2 - Tancament 2 logoti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idor de contingut 2">
            <a:extLst>
              <a:ext uri="{FF2B5EF4-FFF2-40B4-BE49-F238E27FC236}">
                <a16:creationId xmlns:a16="http://schemas.microsoft.com/office/drawing/2014/main" id="{E04276A6-7386-5231-4BD9-6DA411B3B02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503713" y="4690836"/>
            <a:ext cx="7199087" cy="15656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ca-ES" dirty="0"/>
              <a:t>Adreça web</a:t>
            </a:r>
          </a:p>
        </p:txBody>
      </p:sp>
      <p:sp>
        <p:nvSpPr>
          <p:cNvPr id="9" name="Contenidor de text 3">
            <a:extLst>
              <a:ext uri="{FF2B5EF4-FFF2-40B4-BE49-F238E27FC236}">
                <a16:creationId xmlns:a16="http://schemas.microsoft.com/office/drawing/2014/main" id="{E217CD8D-70F1-8015-AB37-C56A380287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03714" y="3860221"/>
            <a:ext cx="7199086" cy="6424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ca-ES" dirty="0"/>
              <a:t>Departament de Salut</a:t>
            </a:r>
          </a:p>
          <a:p>
            <a:pPr lvl="0"/>
            <a:r>
              <a:rPr lang="ca-ES" dirty="0"/>
              <a:t>Organisme</a:t>
            </a:r>
          </a:p>
        </p:txBody>
      </p:sp>
      <p:sp>
        <p:nvSpPr>
          <p:cNvPr id="11" name="Contenidor de contingut 2">
            <a:extLst>
              <a:ext uri="{FF2B5EF4-FFF2-40B4-BE49-F238E27FC236}">
                <a16:creationId xmlns:a16="http://schemas.microsoft.com/office/drawing/2014/main" id="{E04276A6-7386-5231-4BD9-6DA411B3B020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2503713" y="5089753"/>
            <a:ext cx="7199087" cy="19558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ca-ES" dirty="0"/>
              <a:t>Correu electrònic</a:t>
            </a:r>
          </a:p>
        </p:txBody>
      </p:sp>
      <p:pic>
        <p:nvPicPr>
          <p:cNvPr id="5" name="Imatge 6">
            <a:extLst>
              <a:ext uri="{FF2B5EF4-FFF2-40B4-BE49-F238E27FC236}">
                <a16:creationId xmlns:a16="http://schemas.microsoft.com/office/drawing/2014/main" id="{CE96EEBA-E3A3-A94A-4ACE-0CECCE18DF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671" y="2227995"/>
            <a:ext cx="4422657" cy="128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7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4 - Diapositiva de títol imatge fons i esc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idor d'imatge 10">
            <a:extLst>
              <a:ext uri="{FF2B5EF4-FFF2-40B4-BE49-F238E27FC236}">
                <a16:creationId xmlns:a16="http://schemas.microsoft.com/office/drawing/2014/main" id="{D5CA4FC3-E462-9DCB-21A7-A32DBBA7DB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6723"/>
            <a:ext cx="12192000" cy="55872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ca-ES"/>
              <a:t>Feu clic a la icona per afegir una imatge</a:t>
            </a:r>
            <a:endParaRPr lang="ca-ES" dirty="0"/>
          </a:p>
        </p:txBody>
      </p:sp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1CA38451-AEE7-A386-50B1-70F786D18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233" y="1996888"/>
            <a:ext cx="10072932" cy="4706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ca-ES" dirty="0"/>
              <a:t>Feu clic aquí per editar el text del títol</a:t>
            </a:r>
          </a:p>
        </p:txBody>
      </p:sp>
      <p:sp>
        <p:nvSpPr>
          <p:cNvPr id="6" name="Contenidor de text 2">
            <a:extLst>
              <a:ext uri="{FF2B5EF4-FFF2-40B4-BE49-F238E27FC236}">
                <a16:creationId xmlns:a16="http://schemas.microsoft.com/office/drawing/2014/main" id="{33FB7BE7-CD1C-B7B0-C88D-49CF20AB09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233" y="2682571"/>
            <a:ext cx="10072932" cy="4117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ca-ES" dirty="0"/>
              <a:t>Feu clic per editar el text del subtítol</a:t>
            </a:r>
          </a:p>
        </p:txBody>
      </p:sp>
      <p:sp>
        <p:nvSpPr>
          <p:cNvPr id="7" name="Contenidor de contingut 4">
            <a:extLst>
              <a:ext uri="{FF2B5EF4-FFF2-40B4-BE49-F238E27FC236}">
                <a16:creationId xmlns:a16="http://schemas.microsoft.com/office/drawing/2014/main" id="{4B90B0F4-DE9D-4D14-EDA1-422F7CA8E3D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61233" y="3239969"/>
            <a:ext cx="10072932" cy="29585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dirty="0"/>
              <a:t>Feu clic per editar el text de la data</a:t>
            </a:r>
          </a:p>
        </p:txBody>
      </p:sp>
      <p:pic>
        <p:nvPicPr>
          <p:cNvPr id="8" name="Imatg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335" y="5998999"/>
            <a:ext cx="1825756" cy="46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6284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5 - Diapositiva de títol imatge i escut blanc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idor d'imatge 10">
            <a:extLst>
              <a:ext uri="{FF2B5EF4-FFF2-40B4-BE49-F238E27FC236}">
                <a16:creationId xmlns:a16="http://schemas.microsoft.com/office/drawing/2014/main" id="{D5CA4FC3-E462-9DCB-21A7-A32DBBA7DB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ca-ES"/>
              <a:t>Feu clic a la icona per afegir una imatge</a:t>
            </a:r>
            <a:endParaRPr lang="ca-ES" dirty="0"/>
          </a:p>
        </p:txBody>
      </p:sp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1CA38451-AEE7-A386-50B1-70F786D18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232" y="2312900"/>
            <a:ext cx="10086379" cy="4706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ca-ES" dirty="0"/>
              <a:t>Feu clic aquí per editar el text del títol</a:t>
            </a:r>
          </a:p>
        </p:txBody>
      </p:sp>
      <p:sp>
        <p:nvSpPr>
          <p:cNvPr id="6" name="Contenidor de text 2">
            <a:extLst>
              <a:ext uri="{FF2B5EF4-FFF2-40B4-BE49-F238E27FC236}">
                <a16:creationId xmlns:a16="http://schemas.microsoft.com/office/drawing/2014/main" id="{33FB7BE7-CD1C-B7B0-C88D-49CF20AB09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232" y="3008006"/>
            <a:ext cx="10086379" cy="3470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ca-ES" dirty="0"/>
              <a:t>Feu clic per editar el text del subtítol</a:t>
            </a:r>
          </a:p>
        </p:txBody>
      </p:sp>
      <p:sp>
        <p:nvSpPr>
          <p:cNvPr id="7" name="Contenidor de contingut 4">
            <a:extLst>
              <a:ext uri="{FF2B5EF4-FFF2-40B4-BE49-F238E27FC236}">
                <a16:creationId xmlns:a16="http://schemas.microsoft.com/office/drawing/2014/main" id="{4B90B0F4-DE9D-4D14-EDA1-422F7CA8E3D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61232" y="3571373"/>
            <a:ext cx="10086379" cy="29585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dirty="0"/>
              <a:t>Feu clic per editar el text de la data</a:t>
            </a:r>
          </a:p>
        </p:txBody>
      </p:sp>
    </p:spTree>
    <p:extLst>
      <p:ext uri="{BB962C8B-B14F-4D97-AF65-F5344CB8AC3E}">
        <p14:creationId xmlns:p14="http://schemas.microsoft.com/office/powerpoint/2010/main" val="401221360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6 - Diapositiva de títol imatge, caixa i escut blanc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idor d'imatge 10">
            <a:extLst>
              <a:ext uri="{FF2B5EF4-FFF2-40B4-BE49-F238E27FC236}">
                <a16:creationId xmlns:a16="http://schemas.microsoft.com/office/drawing/2014/main" id="{D5CA4FC3-E462-9DCB-21A7-A32DBBA7DB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</a:lstStyle>
          <a:p>
            <a:r>
              <a:rPr lang="ca-ES"/>
              <a:t>Feu clic a la icona per afegir una imatge</a:t>
            </a:r>
            <a:endParaRPr lang="ca-ES" dirty="0"/>
          </a:p>
        </p:txBody>
      </p:sp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1CA38451-AEE7-A386-50B1-70F786D18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233" y="2326330"/>
            <a:ext cx="10072932" cy="56477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ca-ES" dirty="0"/>
              <a:t>Feu clic aquí per editar el text del títol</a:t>
            </a:r>
          </a:p>
        </p:txBody>
      </p:sp>
      <p:sp>
        <p:nvSpPr>
          <p:cNvPr id="6" name="Contenidor de text 2">
            <a:extLst>
              <a:ext uri="{FF2B5EF4-FFF2-40B4-BE49-F238E27FC236}">
                <a16:creationId xmlns:a16="http://schemas.microsoft.com/office/drawing/2014/main" id="{33FB7BE7-CD1C-B7B0-C88D-49CF20AB09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233" y="3018737"/>
            <a:ext cx="10072932" cy="27578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000">
                <a:solidFill>
                  <a:srgbClr val="666666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ca-ES" dirty="0"/>
              <a:t>Feu clic per editar el text del subtítol</a:t>
            </a:r>
          </a:p>
        </p:txBody>
      </p:sp>
      <p:sp>
        <p:nvSpPr>
          <p:cNvPr id="7" name="Contenidor de contingut 4">
            <a:extLst>
              <a:ext uri="{FF2B5EF4-FFF2-40B4-BE49-F238E27FC236}">
                <a16:creationId xmlns:a16="http://schemas.microsoft.com/office/drawing/2014/main" id="{4B90B0F4-DE9D-4D14-EDA1-422F7CA8E3D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61233" y="3558932"/>
            <a:ext cx="10072932" cy="29585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666666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dirty="0"/>
              <a:t>Feu clic per editar el text de la data</a:t>
            </a:r>
          </a:p>
        </p:txBody>
      </p:sp>
    </p:spTree>
    <p:extLst>
      <p:ext uri="{BB962C8B-B14F-4D97-AF65-F5344CB8AC3E}">
        <p14:creationId xmlns:p14="http://schemas.microsoft.com/office/powerpoint/2010/main" val="398292003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7B1C9-4DA5-4E58-9AA2-EE939AFDA931}" type="slidenum">
              <a:rPr lang="es-ES_tradnl" altLang="ca-ES"/>
              <a:pPr/>
              <a:t>‹Nº›</a:t>
            </a:fld>
            <a:endParaRPr lang="es-ES_tradnl" altLang="ca-ES" sz="1400" b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5953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 - Títol de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 6"/>
          <p:cNvSpPr>
            <a:spLocks noGrp="1"/>
          </p:cNvSpPr>
          <p:nvPr>
            <p:ph type="title"/>
          </p:nvPr>
        </p:nvSpPr>
        <p:spPr>
          <a:xfrm>
            <a:off x="1056639" y="1286539"/>
            <a:ext cx="10077525" cy="430071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 typeface="+mj-lt"/>
              <a:buNone/>
              <a:defRPr sz="3600" b="0"/>
            </a:lvl1pPr>
          </a:lstStyle>
          <a:p>
            <a:r>
              <a:rPr lang="ca-ES" dirty="0"/>
              <a:t>Feu clic aquí per editar l'estil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333333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</p:spTree>
    <p:extLst>
      <p:ext uri="{BB962C8B-B14F-4D97-AF65-F5344CB8AC3E}">
        <p14:creationId xmlns:p14="http://schemas.microsoft.com/office/powerpoint/2010/main" val="2544363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 - Títol de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2"/>
          <p:cNvSpPr>
            <a:spLocks noGrp="1"/>
          </p:cNvSpPr>
          <p:nvPr>
            <p:ph type="body" sz="quarter" idx="27" hasCustomPrompt="1"/>
          </p:nvPr>
        </p:nvSpPr>
        <p:spPr>
          <a:xfrm>
            <a:off x="4655128" y="1731818"/>
            <a:ext cx="2881744" cy="99391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8000">
                <a:solidFill>
                  <a:srgbClr val="CD3333"/>
                </a:solidFill>
              </a:defRPr>
            </a:lvl1pPr>
          </a:lstStyle>
          <a:p>
            <a:pPr lvl="0"/>
            <a:r>
              <a:rPr lang="ca-ES" dirty="0"/>
              <a:t>0</a:t>
            </a:r>
          </a:p>
        </p:txBody>
      </p:sp>
      <p:sp>
        <p:nvSpPr>
          <p:cNvPr id="7" name="Títol 6"/>
          <p:cNvSpPr>
            <a:spLocks noGrp="1"/>
          </p:cNvSpPr>
          <p:nvPr>
            <p:ph type="title"/>
          </p:nvPr>
        </p:nvSpPr>
        <p:spPr>
          <a:xfrm>
            <a:off x="1056639" y="3161536"/>
            <a:ext cx="10077525" cy="92001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Font typeface="+mj-lt"/>
              <a:buNone/>
              <a:defRPr sz="3600" b="0"/>
            </a:lvl1pPr>
          </a:lstStyle>
          <a:p>
            <a:r>
              <a:rPr lang="ca-ES" dirty="0"/>
              <a:t>Feu clic aquí per editar l'estil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cxnSp>
        <p:nvCxnSpPr>
          <p:cNvPr id="6" name="Connector recte 5"/>
          <p:cNvCxnSpPr/>
          <p:nvPr userDrawn="1"/>
        </p:nvCxnSpPr>
        <p:spPr>
          <a:xfrm>
            <a:off x="5008034" y="2929781"/>
            <a:ext cx="2175933" cy="0"/>
          </a:xfrm>
          <a:prstGeom prst="line">
            <a:avLst/>
          </a:prstGeom>
          <a:ln w="9525">
            <a:solidFill>
              <a:srgbClr val="3333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38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4" r:id="rId2"/>
    <p:sldLayoutId id="2147483651" r:id="rId3"/>
    <p:sldLayoutId id="2147483706" r:id="rId4"/>
    <p:sldLayoutId id="2147483705" r:id="rId5"/>
    <p:sldLayoutId id="2147483707" r:id="rId6"/>
    <p:sldLayoutId id="214748372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566DA6-0C95-44A8-5E50-C0BF80CC16D4}"/>
              </a:ext>
            </a:extLst>
          </p:cNvPr>
          <p:cNvSpPr/>
          <p:nvPr userDrawn="1"/>
        </p:nvSpPr>
        <p:spPr>
          <a:xfrm>
            <a:off x="0" y="6496217"/>
            <a:ext cx="12192000" cy="36178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35A02D"/>
              </a:solidFill>
            </a:endParaRPr>
          </a:p>
        </p:txBody>
      </p:sp>
      <p:sp>
        <p:nvSpPr>
          <p:cNvPr id="2" name="Contenidor de text 2">
            <a:extLst>
              <a:ext uri="{FF2B5EF4-FFF2-40B4-BE49-F238E27FC236}">
                <a16:creationId xmlns:a16="http://schemas.microsoft.com/office/drawing/2014/main" id="{D4457308-FF82-C17D-1E67-29D27B48A0F5}"/>
              </a:ext>
            </a:extLst>
          </p:cNvPr>
          <p:cNvSpPr txBox="1">
            <a:spLocks/>
          </p:cNvSpPr>
          <p:nvPr userDrawn="1"/>
        </p:nvSpPr>
        <p:spPr>
          <a:xfrm>
            <a:off x="9756471" y="6632065"/>
            <a:ext cx="1735138" cy="118031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C5BF7D-2CCE-40BD-A62F-2E8977863C9F}" type="slidenum">
              <a:rPr lang="ca-ES" b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‹Nº›</a:t>
            </a:fld>
            <a:endParaRPr lang="ca-ES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3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5" r:id="rId2"/>
    <p:sldLayoutId id="2147483717" r:id="rId3"/>
    <p:sldLayoutId id="2147483698" r:id="rId4"/>
    <p:sldLayoutId id="2147483664" r:id="rId5"/>
    <p:sldLayoutId id="2147483686" r:id="rId6"/>
    <p:sldLayoutId id="2147483713" r:id="rId7"/>
    <p:sldLayoutId id="2147483714" r:id="rId8"/>
    <p:sldLayoutId id="2147483688" r:id="rId9"/>
    <p:sldLayoutId id="2147483662" r:id="rId10"/>
    <p:sldLayoutId id="2147483666" r:id="rId11"/>
    <p:sldLayoutId id="2147483663" r:id="rId12"/>
    <p:sldLayoutId id="2147483668" r:id="rId13"/>
    <p:sldLayoutId id="2147483669" r:id="rId14"/>
    <p:sldLayoutId id="2147483695" r:id="rId15"/>
    <p:sldLayoutId id="2147483696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E24DEF-01F1-D6A7-E269-E20F8B77A30D}"/>
              </a:ext>
            </a:extLst>
          </p:cNvPr>
          <p:cNvSpPr/>
          <p:nvPr userDrawn="1"/>
        </p:nvSpPr>
        <p:spPr>
          <a:xfrm>
            <a:off x="0" y="6496217"/>
            <a:ext cx="12192000" cy="361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35A02D"/>
              </a:solidFill>
            </a:endParaRP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90E28FE1-2B94-8E1F-B9FF-80F93EC403CB}"/>
              </a:ext>
            </a:extLst>
          </p:cNvPr>
          <p:cNvSpPr txBox="1">
            <a:spLocks/>
          </p:cNvSpPr>
          <p:nvPr userDrawn="1"/>
        </p:nvSpPr>
        <p:spPr>
          <a:xfrm>
            <a:off x="9756471" y="6604072"/>
            <a:ext cx="1735138" cy="168030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C5BF7D-2CCE-40BD-A62F-2E8977863C9F}" type="slidenum">
              <a:rPr lang="ca-ES" b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‹Nº›</a:t>
            </a:fld>
            <a:endParaRPr lang="ca-ES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74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9" r:id="rId2"/>
    <p:sldLayoutId id="214748367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9D511E-B694-2DCF-FE48-722408B85E2F}"/>
              </a:ext>
            </a:extLst>
          </p:cNvPr>
          <p:cNvSpPr/>
          <p:nvPr userDrawn="1"/>
        </p:nvSpPr>
        <p:spPr>
          <a:xfrm>
            <a:off x="0" y="6496217"/>
            <a:ext cx="12192000" cy="361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35A02D"/>
              </a:solidFill>
            </a:endParaRP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066AE73A-31EB-A167-6E84-7D5300BE35E4}"/>
              </a:ext>
            </a:extLst>
          </p:cNvPr>
          <p:cNvSpPr txBox="1">
            <a:spLocks/>
          </p:cNvSpPr>
          <p:nvPr userDrawn="1"/>
        </p:nvSpPr>
        <p:spPr>
          <a:xfrm>
            <a:off x="9756471" y="6604072"/>
            <a:ext cx="1735138" cy="168030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C5BF7D-2CCE-40BD-A62F-2E8977863C9F}" type="slidenum">
              <a:rPr lang="ca-ES" b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‹Nº›</a:t>
            </a:fld>
            <a:endParaRPr lang="ca-ES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8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02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0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alutpublica.gencat.cat/" TargetMode="Externa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analsalut.gencat.ca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baccoinaustralia.org.au/chapter-18-e-cigarettes/18-6-the-health-effects-of-e-cigarette-use/18-6-9-exposure-to-secondhand-e-cigarette-emissions" TargetMode="External"/><Relationship Id="rId2" Type="http://schemas.openxmlformats.org/officeDocument/2006/relationships/hyperlink" Target="https://doi.org/10.1016/j.recesp.2024.02.015" TargetMode="Externa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s://www.cdc.gov/tobacco/secondhand-smoke/health.html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tobacco/secondhand-smoke/health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publications/i/item/9789241512497" TargetMode="Externa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idor de contingut 7"/>
          <p:cNvSpPr>
            <a:spLocks noGrp="1"/>
          </p:cNvSpPr>
          <p:nvPr>
            <p:ph sz="quarter" idx="11"/>
          </p:nvPr>
        </p:nvSpPr>
        <p:spPr>
          <a:xfrm>
            <a:off x="6813334" y="476396"/>
            <a:ext cx="5006975" cy="295852"/>
          </a:xfrm>
          <a:prstGeom prst="rect">
            <a:avLst/>
          </a:prstGeom>
        </p:spPr>
        <p:txBody>
          <a:bodyPr/>
          <a:lstStyle/>
          <a:p>
            <a:r>
              <a:rPr lang="ca-ES" dirty="0"/>
              <a:t>5 de juny de 2025</a:t>
            </a: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F1570207-FC4F-8396-D9D5-5CD519A6B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262" y="101278"/>
            <a:ext cx="4397932" cy="6560248"/>
          </a:xfrm>
          <a:prstGeom prst="rect">
            <a:avLst/>
          </a:prstGeom>
        </p:spPr>
      </p:pic>
      <p:sp>
        <p:nvSpPr>
          <p:cNvPr id="11" name="Títol 5">
            <a:extLst>
              <a:ext uri="{FF2B5EF4-FFF2-40B4-BE49-F238E27FC236}">
                <a16:creationId xmlns:a16="http://schemas.microsoft.com/office/drawing/2014/main" id="{0D08C3A3-4A2F-9EF2-CBCA-A2970F446E9E}"/>
              </a:ext>
            </a:extLst>
          </p:cNvPr>
          <p:cNvSpPr txBox="1">
            <a:spLocks/>
          </p:cNvSpPr>
          <p:nvPr/>
        </p:nvSpPr>
        <p:spPr>
          <a:xfrm>
            <a:off x="6813334" y="1495279"/>
            <a:ext cx="5006502" cy="9961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dirty="0"/>
              <a:t>Espais sense fum ni nicotina a Catalunya</a:t>
            </a:r>
          </a:p>
        </p:txBody>
      </p:sp>
      <p:sp>
        <p:nvSpPr>
          <p:cNvPr id="12" name="Contenidor de text 6">
            <a:extLst>
              <a:ext uri="{FF2B5EF4-FFF2-40B4-BE49-F238E27FC236}">
                <a16:creationId xmlns:a16="http://schemas.microsoft.com/office/drawing/2014/main" id="{F51C1888-2AAC-E1B4-45D7-2BB056AE59CB}"/>
              </a:ext>
            </a:extLst>
          </p:cNvPr>
          <p:cNvSpPr txBox="1">
            <a:spLocks/>
          </p:cNvSpPr>
          <p:nvPr/>
        </p:nvSpPr>
        <p:spPr>
          <a:xfrm>
            <a:off x="6813807" y="2710117"/>
            <a:ext cx="5006502" cy="67128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a-ES" sz="1800" dirty="0"/>
          </a:p>
          <a:p>
            <a:r>
              <a:rPr lang="ca-ES" sz="1800" dirty="0"/>
              <a:t>Josep M. Suelves</a:t>
            </a:r>
          </a:p>
          <a:p>
            <a:r>
              <a:rPr lang="ca-ES" sz="1600" dirty="0"/>
              <a:t>Cap del Servei de Prevenció i Control del Tabaquisme i de les Lesions.</a:t>
            </a:r>
          </a:p>
          <a:p>
            <a:endParaRPr lang="ca-ES" sz="1600" dirty="0"/>
          </a:p>
          <a:p>
            <a:r>
              <a:rPr lang="ca-ES" sz="1600" dirty="0"/>
              <a:t>Secretaria de Salut Pública. Departament de Salut</a:t>
            </a:r>
          </a:p>
        </p:txBody>
      </p:sp>
    </p:spTree>
    <p:extLst>
      <p:ext uri="{BB962C8B-B14F-4D97-AF65-F5344CB8AC3E}">
        <p14:creationId xmlns:p14="http://schemas.microsoft.com/office/powerpoint/2010/main" val="404241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ol 4">
            <a:extLst>
              <a:ext uri="{FF2B5EF4-FFF2-40B4-BE49-F238E27FC236}">
                <a16:creationId xmlns:a16="http://schemas.microsoft.com/office/drawing/2014/main" id="{903029CE-28C6-3E05-B1AD-43255536C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Més enllà de les normes...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CEB45B2-1334-851A-69AF-239F16794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14" y="1727235"/>
            <a:ext cx="3046282" cy="425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Les escoles d'Olot, entorns sense fum :: Ajuntament d'Olot">
            <a:extLst>
              <a:ext uri="{FF2B5EF4-FFF2-40B4-BE49-F238E27FC236}">
                <a16:creationId xmlns:a16="http://schemas.microsoft.com/office/drawing/2014/main" id="{2DD4BAB0-7B07-CE1A-4298-B963F0971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101818"/>
            <a:ext cx="396240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4C8DFD34-204D-8980-1132-F66801613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963" y="101818"/>
            <a:ext cx="2374037" cy="317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1A39AA97-4A39-317C-9227-FFB05187DE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7528" y="3276017"/>
            <a:ext cx="3534472" cy="3480165"/>
          </a:xfrm>
          <a:prstGeom prst="rect">
            <a:avLst/>
          </a:prstGeom>
        </p:spPr>
      </p:pic>
      <p:pic>
        <p:nvPicPr>
          <p:cNvPr id="10" name="Imatge 9">
            <a:extLst>
              <a:ext uri="{FF2B5EF4-FFF2-40B4-BE49-F238E27FC236}">
                <a16:creationId xmlns:a16="http://schemas.microsoft.com/office/drawing/2014/main" id="{ED4119BB-E0A1-3798-ECB3-7688306D70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3845" y="3015884"/>
            <a:ext cx="2433466" cy="34801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3383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8472" y="0"/>
            <a:ext cx="0" cy="0"/>
          </a:xfrm>
        </p:spPr>
        <p:txBody>
          <a:bodyPr/>
          <a:lstStyle/>
          <a:p>
            <a:fld id="{D2375A21-BDF4-43E5-B7A2-21D3C41C0B48}" type="slidenum">
              <a:rPr lang="es-ES_tradnl" altLang="ca-ES"/>
              <a:pPr/>
              <a:t>11</a:t>
            </a:fld>
            <a:endParaRPr lang="es-ES_tradnl" altLang="ca-ES" sz="1400">
              <a:solidFill>
                <a:schemeClr val="tx2"/>
              </a:solidFill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br>
              <a:rPr lang="ca-ES" altLang="ca-ES" dirty="0"/>
            </a:br>
            <a:r>
              <a:rPr lang="ca-ES" altLang="ca-ES" dirty="0"/>
              <a:t>	</a:t>
            </a:r>
            <a:br>
              <a:rPr lang="ca-ES" altLang="ca-ES" dirty="0"/>
            </a:br>
            <a:br>
              <a:rPr lang="ca-ES" altLang="ca-ES" dirty="0"/>
            </a:br>
            <a:br>
              <a:rPr lang="ca-ES" altLang="ca-ES" dirty="0"/>
            </a:br>
            <a:r>
              <a:rPr lang="ca-ES" altLang="ca-ES" dirty="0"/>
              <a:t>	</a:t>
            </a:r>
            <a:endParaRPr lang="ca-ES" altLang="ca-ES" sz="2800" dirty="0"/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047" y="203651"/>
            <a:ext cx="4523226" cy="64870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5575" y="2271236"/>
            <a:ext cx="6096000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a-ES" altLang="ca-ES" sz="4400" dirty="0"/>
              <a:t>Moltes gràcies!</a:t>
            </a:r>
            <a:br>
              <a:rPr lang="ca-ES" altLang="ca-ES" dirty="0"/>
            </a:br>
            <a:endParaRPr lang="ca-ES" altLang="ca-ES" dirty="0"/>
          </a:p>
          <a:p>
            <a:pPr algn="ctr"/>
            <a:endParaRPr lang="ca-ES" altLang="ca-ES" dirty="0">
              <a:hlinkClick r:id="rId3"/>
            </a:endParaRPr>
          </a:p>
          <a:p>
            <a:pPr algn="ctr"/>
            <a:r>
              <a:rPr lang="ca-ES" altLang="ca-ES" dirty="0">
                <a:hlinkClick r:id="rId3"/>
              </a:rPr>
              <a:t>http://salutpublica.gencat.cat</a:t>
            </a:r>
            <a:br>
              <a:rPr lang="ca-ES" altLang="ca-ES" dirty="0"/>
            </a:br>
            <a:r>
              <a:rPr lang="ca-ES" altLang="ca-ES" dirty="0">
                <a:hlinkClick r:id="rId4"/>
              </a:rPr>
              <a:t>http://canalsalut.gencat.cat</a:t>
            </a:r>
            <a:br>
              <a:rPr lang="ca-ES" altLang="ca-ES" dirty="0"/>
            </a:br>
            <a:r>
              <a:rPr lang="ca-ES" altLang="ca-ES" dirty="0"/>
              <a:t>josepmaria.suelves@gencat.cat</a:t>
            </a:r>
            <a:br>
              <a:rPr lang="ca-ES" altLang="ca-ES" dirty="0"/>
            </a:br>
            <a:endParaRPr lang="ca-ES" altLang="ca-ES" dirty="0"/>
          </a:p>
        </p:txBody>
      </p:sp>
    </p:spTree>
    <p:extLst>
      <p:ext uri="{BB962C8B-B14F-4D97-AF65-F5344CB8AC3E}">
        <p14:creationId xmlns:p14="http://schemas.microsoft.com/office/powerpoint/2010/main" val="76067435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>
            <a:extLst>
              <a:ext uri="{FF2B5EF4-FFF2-40B4-BE49-F238E27FC236}">
                <a16:creationId xmlns:a16="http://schemas.microsoft.com/office/drawing/2014/main" id="{E2766ECD-B133-2437-2C71-42B824BF05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29160" y="1593880"/>
            <a:ext cx="3500642" cy="433323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El tabac afecta també la salut de tothom: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ca-ES" dirty="0"/>
              <a:t>Exposició al fum i aerosols (</a:t>
            </a:r>
            <a:r>
              <a:rPr lang="ca-ES" i="1" dirty="0"/>
              <a:t>2nd </a:t>
            </a:r>
            <a:r>
              <a:rPr lang="ca-ES" i="1" dirty="0" err="1"/>
              <a:t>hand</a:t>
            </a:r>
            <a:r>
              <a:rPr lang="ca-ES" dirty="0"/>
              <a:t>)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ca-ES" dirty="0"/>
              <a:t>Contaminants persistents (</a:t>
            </a:r>
            <a:r>
              <a:rPr lang="ca-ES" i="1" dirty="0"/>
              <a:t>3rd </a:t>
            </a:r>
            <a:r>
              <a:rPr lang="ca-ES" i="1" dirty="0" err="1"/>
              <a:t>hand</a:t>
            </a:r>
            <a:r>
              <a:rPr lang="ca-ES" i="1" dirty="0"/>
              <a:t>)</a:t>
            </a:r>
            <a:endParaRPr lang="ca-ES" dirty="0"/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ca-ES" dirty="0"/>
              <a:t>Impacte en el medi (</a:t>
            </a:r>
            <a:r>
              <a:rPr lang="ca-ES" i="1" dirty="0"/>
              <a:t>4th </a:t>
            </a:r>
            <a:r>
              <a:rPr lang="ca-ES" i="1" dirty="0" err="1"/>
              <a:t>hand</a:t>
            </a:r>
            <a:r>
              <a:rPr lang="ca-E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Què diu la normativa, cap a on anem?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Més enllà de les normes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12E01B91-DA72-D08D-4C2B-7D2C3028D5C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Títol 3">
            <a:extLst>
              <a:ext uri="{FF2B5EF4-FFF2-40B4-BE49-F238E27FC236}">
                <a16:creationId xmlns:a16="http://schemas.microsoft.com/office/drawing/2014/main" id="{32FC5CCA-D975-ADEF-9D8C-52CA23AAC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Tabac i nicotina ambiental, molt més enllà de la molèstia</a:t>
            </a:r>
          </a:p>
        </p:txBody>
      </p:sp>
      <p:pic>
        <p:nvPicPr>
          <p:cNvPr id="8" name="Imatge 7" descr="Text alternatiu: Imatge que conté text, Font, símbol, logotip">
            <a:extLst>
              <a:ext uri="{FF2B5EF4-FFF2-40B4-BE49-F238E27FC236}">
                <a16:creationId xmlns:a16="http://schemas.microsoft.com/office/drawing/2014/main" id="{5B212D00-DD15-A1E5-BE5F-1E83528CF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31" y="1219208"/>
            <a:ext cx="3869695" cy="508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34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>
            <a:extLst>
              <a:ext uri="{FF2B5EF4-FFF2-40B4-BE49-F238E27FC236}">
                <a16:creationId xmlns:a16="http://schemas.microsoft.com/office/drawing/2014/main" id="{BCA026F5-E41F-2208-1738-7356030151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sz="1600" dirty="0"/>
              <a:t>S’estima que l’exposició al FAT va causar 4.970 morts prematures a Espanya en 2016-2021 (1,6% de la mortalitat per cardiopatia isquèmica i càncer de pulmó).</a:t>
            </a:r>
            <a:r>
              <a:rPr lang="es-ES" sz="1600" dirty="0"/>
              <a:t> </a:t>
            </a:r>
            <a:r>
              <a:rPr lang="es-ES" sz="1050" dirty="0"/>
              <a:t>Rey-</a:t>
            </a:r>
            <a:r>
              <a:rPr lang="es-ES" sz="1050" dirty="0" err="1"/>
              <a:t>Brandariz</a:t>
            </a:r>
            <a:r>
              <a:rPr lang="es-ES" sz="1050" dirty="0"/>
              <a:t> et al (2024) Mortalidad atribuida a la exposición al humo ambiental de tabaco en las comunidades autónomas de España. Revista Española de Cardiología. 77(11): 912-18. </a:t>
            </a:r>
            <a:r>
              <a:rPr lang="es-ES" sz="1050" dirty="0">
                <a:hlinkClick r:id="rId2"/>
              </a:rPr>
              <a:t>https://doi.org/10.1016/j.recesp.2024.02.015</a:t>
            </a:r>
            <a:r>
              <a:rPr lang="es-ES" sz="1050" dirty="0"/>
              <a:t>. </a:t>
            </a:r>
            <a:endParaRPr lang="ca-ES" sz="1050" dirty="0"/>
          </a:p>
          <a:p>
            <a:r>
              <a:rPr lang="ca-ES" sz="1600" dirty="0"/>
              <a:t>Les emissions de les cigarretes electròniques també contenen contaminants tòxics (nicotina, compostos orgànics volàtils, metalls...) que arriben a l’organisme i podrien </a:t>
            </a:r>
            <a:r>
              <a:rPr lang="ca-ES" sz="1600" dirty="0" err="1"/>
              <a:t>tener</a:t>
            </a:r>
            <a:r>
              <a:rPr lang="ca-ES" sz="1600" dirty="0"/>
              <a:t> efectes sobre la salut</a:t>
            </a:r>
            <a:r>
              <a:rPr lang="ca-ES" sz="1100" dirty="0"/>
              <a:t>. </a:t>
            </a:r>
            <a:r>
              <a:rPr lang="ca-ES" sz="1100" dirty="0">
                <a:hlinkClick r:id="rId3"/>
              </a:rPr>
              <a:t>https://www.tobaccoinaustralia.org.au/chapter-18-e-cigarettes/18-6-the-health-effects-of-e-cigarette-use/18-6-9-exposure-to-secondhand-e-cigarette-emissions</a:t>
            </a:r>
            <a:r>
              <a:rPr lang="ca-ES" sz="1100" dirty="0"/>
              <a:t> </a:t>
            </a:r>
            <a:endParaRPr lang="ca-ES" sz="1600" dirty="0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C3E28662-E100-424A-4758-F4F4B3F301C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Títol 3">
            <a:extLst>
              <a:ext uri="{FF2B5EF4-FFF2-40B4-BE49-F238E27FC236}">
                <a16:creationId xmlns:a16="http://schemas.microsoft.com/office/drawing/2014/main" id="{51CC9FCE-505D-7EDA-9638-8F236DCA4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91" y="600943"/>
            <a:ext cx="10759576" cy="428232"/>
          </a:xfrm>
        </p:spPr>
        <p:txBody>
          <a:bodyPr/>
          <a:lstStyle/>
          <a:p>
            <a:r>
              <a:rPr lang="ca-ES" dirty="0"/>
              <a:t>Exposició al fum i aerosols (</a:t>
            </a:r>
            <a:r>
              <a:rPr lang="ca-ES" i="1" dirty="0"/>
              <a:t>2nd </a:t>
            </a:r>
            <a:r>
              <a:rPr lang="ca-ES" i="1" dirty="0" err="1"/>
              <a:t>hand</a:t>
            </a:r>
            <a:r>
              <a:rPr lang="ca-ES" i="1" dirty="0"/>
              <a:t> </a:t>
            </a:r>
            <a:r>
              <a:rPr lang="ca-ES" i="1" dirty="0" err="1"/>
              <a:t>smoke</a:t>
            </a:r>
            <a:r>
              <a:rPr lang="ca-ES" dirty="0"/>
              <a:t>) </a:t>
            </a:r>
          </a:p>
        </p:txBody>
      </p:sp>
      <p:pic>
        <p:nvPicPr>
          <p:cNvPr id="2052" name="Picture 4" descr="Diagram showing health effects in adult body and child body.">
            <a:extLst>
              <a:ext uri="{FF2B5EF4-FFF2-40B4-BE49-F238E27FC236}">
                <a16:creationId xmlns:a16="http://schemas.microsoft.com/office/drawing/2014/main" id="{48633827-FB7E-4EA8-A29E-C640720AE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18" y="1661160"/>
            <a:ext cx="7409182" cy="416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QuadreDeText 5">
            <a:extLst>
              <a:ext uri="{FF2B5EF4-FFF2-40B4-BE49-F238E27FC236}">
                <a16:creationId xmlns:a16="http://schemas.microsoft.com/office/drawing/2014/main" id="{17A45C1D-E684-C8B4-FF8C-18F1B5795403}"/>
              </a:ext>
            </a:extLst>
          </p:cNvPr>
          <p:cNvSpPr txBox="1"/>
          <p:nvPr/>
        </p:nvSpPr>
        <p:spPr>
          <a:xfrm>
            <a:off x="334818" y="5994399"/>
            <a:ext cx="60945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200" dirty="0">
                <a:hlinkClick r:id="rId5"/>
              </a:rPr>
              <a:t>https://www.cdc.gov/tobacco/secondhand-smoke/health.html</a:t>
            </a:r>
            <a:r>
              <a:rPr lang="ca-E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5420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D8946-1593-4BB8-C155-66760B3DD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>
            <a:extLst>
              <a:ext uri="{FF2B5EF4-FFF2-40B4-BE49-F238E27FC236}">
                <a16:creationId xmlns:a16="http://schemas.microsoft.com/office/drawing/2014/main" id="{7B07BFD0-6BEE-7834-1DE2-A26096CF16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ca-ES" sz="2000" b="1" dirty="0"/>
              <a:t>ESCA 2024:</a:t>
            </a:r>
          </a:p>
          <a:p>
            <a:endParaRPr lang="ca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/>
              <a:t>7,8% de les persones no fumadores exposades al fum del tabac a la llar (8,2% dels homes i 7,5% de les dones). L’any 2010, un 18,1% (14,7% dels homes i 21,1% de les dones).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/>
              <a:t>6,4% d’infants 0-14 exposats al fum a  la llar (5,8% dels nens i 6,9% de les nenes). En 2010-2011, un 22,9% (21,9% dels nens i 24,0% de les nenes).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4D114F55-323A-40E3-AE20-18AC5F83495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Títol 3">
            <a:extLst>
              <a:ext uri="{FF2B5EF4-FFF2-40B4-BE49-F238E27FC236}">
                <a16:creationId xmlns:a16="http://schemas.microsoft.com/office/drawing/2014/main" id="{4920AB4D-FCB2-51AD-DC90-FF2C29236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91" y="600943"/>
            <a:ext cx="10759576" cy="428232"/>
          </a:xfrm>
        </p:spPr>
        <p:txBody>
          <a:bodyPr/>
          <a:lstStyle/>
          <a:p>
            <a:r>
              <a:rPr lang="ca-ES" dirty="0"/>
              <a:t>Exposició al fum i aerosols (</a:t>
            </a:r>
            <a:r>
              <a:rPr lang="ca-ES" i="1" dirty="0"/>
              <a:t>2nd </a:t>
            </a:r>
            <a:r>
              <a:rPr lang="ca-ES" i="1" dirty="0" err="1"/>
              <a:t>hand</a:t>
            </a:r>
            <a:r>
              <a:rPr lang="ca-ES" i="1" dirty="0"/>
              <a:t> </a:t>
            </a:r>
            <a:r>
              <a:rPr lang="ca-ES" i="1" dirty="0" err="1"/>
              <a:t>smoke</a:t>
            </a:r>
            <a:r>
              <a:rPr lang="ca-ES" dirty="0"/>
              <a:t>) </a:t>
            </a:r>
          </a:p>
        </p:txBody>
      </p:sp>
      <p:pic>
        <p:nvPicPr>
          <p:cNvPr id="2052" name="Picture 4" descr="Diagram showing health effects in adult body and child body.">
            <a:extLst>
              <a:ext uri="{FF2B5EF4-FFF2-40B4-BE49-F238E27FC236}">
                <a16:creationId xmlns:a16="http://schemas.microsoft.com/office/drawing/2014/main" id="{C536041E-870A-618B-F23D-7BB27EA63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18" y="1661160"/>
            <a:ext cx="7409182" cy="416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QuadreDeText 5">
            <a:extLst>
              <a:ext uri="{FF2B5EF4-FFF2-40B4-BE49-F238E27FC236}">
                <a16:creationId xmlns:a16="http://schemas.microsoft.com/office/drawing/2014/main" id="{6A5539F8-91E1-4218-A620-2BDE1B7DFAC5}"/>
              </a:ext>
            </a:extLst>
          </p:cNvPr>
          <p:cNvSpPr txBox="1"/>
          <p:nvPr/>
        </p:nvSpPr>
        <p:spPr>
          <a:xfrm>
            <a:off x="334818" y="5994399"/>
            <a:ext cx="60945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200" dirty="0">
                <a:hlinkClick r:id="rId3"/>
              </a:rPr>
              <a:t>https://www.cdc.gov/tobacco/secondhand-smoke/health.html</a:t>
            </a:r>
            <a:r>
              <a:rPr lang="ca-E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3652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>
            <a:extLst>
              <a:ext uri="{FF2B5EF4-FFF2-40B4-BE49-F238E27FC236}">
                <a16:creationId xmlns:a16="http://schemas.microsoft.com/office/drawing/2014/main" id="{18662CA6-8252-AA63-9B6F-0C0A7FD55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Contaminants persistents (</a:t>
            </a:r>
            <a:r>
              <a:rPr lang="ca-ES" i="1" dirty="0"/>
              <a:t>3rd </a:t>
            </a:r>
            <a:r>
              <a:rPr lang="ca-ES" i="1" dirty="0" err="1"/>
              <a:t>hand</a:t>
            </a:r>
            <a:r>
              <a:rPr lang="ca-ES" i="1" dirty="0"/>
              <a:t> </a:t>
            </a:r>
            <a:r>
              <a:rPr lang="ca-ES" i="1" dirty="0" err="1"/>
              <a:t>smoke</a:t>
            </a:r>
            <a:r>
              <a:rPr lang="ca-ES" dirty="0"/>
              <a:t>)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7FE5E99-68B4-1C4C-BBA8-9C4E58290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59" y="3988645"/>
            <a:ext cx="42862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igure 11">
            <a:extLst>
              <a:ext uri="{FF2B5EF4-FFF2-40B4-BE49-F238E27FC236}">
                <a16:creationId xmlns:a16="http://schemas.microsoft.com/office/drawing/2014/main" id="{EA0FFB7F-F34C-373B-AC9C-F723A6560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47" y="1535502"/>
            <a:ext cx="5498905" cy="340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tge 5" descr="Text alternatiu: Imatge que conté roba, persona, calçat, Cara humana">
            <a:extLst>
              <a:ext uri="{FF2B5EF4-FFF2-40B4-BE49-F238E27FC236}">
                <a16:creationId xmlns:a16="http://schemas.microsoft.com/office/drawing/2014/main" id="{177698A5-1D1D-C2CC-4F04-849A72D464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959" y="1199234"/>
            <a:ext cx="4286250" cy="2789411"/>
          </a:xfrm>
          <a:prstGeom prst="rect">
            <a:avLst/>
          </a:prstGeom>
        </p:spPr>
      </p:pic>
      <p:sp>
        <p:nvSpPr>
          <p:cNvPr id="8" name="QuadreDeText 7">
            <a:extLst>
              <a:ext uri="{FF2B5EF4-FFF2-40B4-BE49-F238E27FC236}">
                <a16:creationId xmlns:a16="http://schemas.microsoft.com/office/drawing/2014/main" id="{E50BE387-CEDC-DEE7-014B-90484F83CBF4}"/>
              </a:ext>
            </a:extLst>
          </p:cNvPr>
          <p:cNvSpPr txBox="1"/>
          <p:nvPr/>
        </p:nvSpPr>
        <p:spPr>
          <a:xfrm>
            <a:off x="5959647" y="4989842"/>
            <a:ext cx="60945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Potential health effects of THS exposure using a mouse model of exposure that mimics exposure of humans in their homes</a:t>
            </a:r>
            <a:endParaRPr lang="ca-ES" sz="1200" dirty="0"/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D1908868-4355-3534-F5E3-A50B2A91F7AE}"/>
              </a:ext>
            </a:extLst>
          </p:cNvPr>
          <p:cNvSpPr txBox="1"/>
          <p:nvPr/>
        </p:nvSpPr>
        <p:spPr>
          <a:xfrm>
            <a:off x="5959647" y="5660257"/>
            <a:ext cx="609456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100" b="0" i="0" dirty="0">
                <a:solidFill>
                  <a:srgbClr val="1B1B1B"/>
                </a:solidFill>
                <a:effectLst/>
                <a:latin typeface="Roboto Mono Web"/>
              </a:rPr>
              <a:t>Font: Jacob, P.,  et al. (2017). </a:t>
            </a:r>
            <a:r>
              <a:rPr lang="ca-ES" sz="1100" b="0" i="0" dirty="0" err="1">
                <a:solidFill>
                  <a:srgbClr val="1B1B1B"/>
                </a:solidFill>
                <a:effectLst/>
                <a:latin typeface="Roboto Mono Web"/>
              </a:rPr>
              <a:t>Thirdhand</a:t>
            </a:r>
            <a:r>
              <a:rPr lang="ca-ES" sz="1100" b="0" i="0" dirty="0">
                <a:solidFill>
                  <a:srgbClr val="1B1B1B"/>
                </a:solidFill>
                <a:effectLst/>
                <a:latin typeface="Roboto Mono Web"/>
              </a:rPr>
              <a:t> </a:t>
            </a:r>
            <a:r>
              <a:rPr lang="ca-ES" sz="1100" b="0" i="0" dirty="0" err="1">
                <a:solidFill>
                  <a:srgbClr val="1B1B1B"/>
                </a:solidFill>
                <a:effectLst/>
                <a:latin typeface="Roboto Mono Web"/>
              </a:rPr>
              <a:t>Smoke</a:t>
            </a:r>
            <a:r>
              <a:rPr lang="ca-ES" sz="1100" b="0" i="0" dirty="0">
                <a:solidFill>
                  <a:srgbClr val="1B1B1B"/>
                </a:solidFill>
                <a:effectLst/>
                <a:latin typeface="Roboto Mono Web"/>
              </a:rPr>
              <a:t>: New </a:t>
            </a:r>
            <a:r>
              <a:rPr lang="ca-ES" sz="1100" b="0" i="0" dirty="0" err="1">
                <a:solidFill>
                  <a:srgbClr val="1B1B1B"/>
                </a:solidFill>
                <a:effectLst/>
                <a:latin typeface="Roboto Mono Web"/>
              </a:rPr>
              <a:t>Evidence</a:t>
            </a:r>
            <a:r>
              <a:rPr lang="ca-ES" sz="1100" b="0" i="0" dirty="0">
                <a:solidFill>
                  <a:srgbClr val="1B1B1B"/>
                </a:solidFill>
                <a:effectLst/>
                <a:latin typeface="Roboto Mono Web"/>
              </a:rPr>
              <a:t>, Challenges, </a:t>
            </a:r>
            <a:r>
              <a:rPr lang="ca-ES" sz="1100" b="0" i="0" dirty="0" err="1">
                <a:solidFill>
                  <a:srgbClr val="1B1B1B"/>
                </a:solidFill>
                <a:effectLst/>
                <a:latin typeface="Roboto Mono Web"/>
              </a:rPr>
              <a:t>and</a:t>
            </a:r>
            <a:r>
              <a:rPr lang="ca-ES" sz="1100" b="0" i="0" dirty="0">
                <a:solidFill>
                  <a:srgbClr val="1B1B1B"/>
                </a:solidFill>
                <a:effectLst/>
                <a:latin typeface="Roboto Mono Web"/>
              </a:rPr>
              <a:t> </a:t>
            </a:r>
            <a:r>
              <a:rPr lang="ca-ES" sz="1100" b="0" i="0" dirty="0" err="1">
                <a:solidFill>
                  <a:srgbClr val="1B1B1B"/>
                </a:solidFill>
                <a:effectLst/>
                <a:latin typeface="Roboto Mono Web"/>
              </a:rPr>
              <a:t>Future</a:t>
            </a:r>
            <a:r>
              <a:rPr lang="ca-ES" sz="1100" b="0" i="0" dirty="0">
                <a:solidFill>
                  <a:srgbClr val="1B1B1B"/>
                </a:solidFill>
                <a:effectLst/>
                <a:latin typeface="Roboto Mono Web"/>
              </a:rPr>
              <a:t> </a:t>
            </a:r>
            <a:r>
              <a:rPr lang="ca-ES" sz="1100" b="0" i="0" dirty="0" err="1">
                <a:solidFill>
                  <a:srgbClr val="1B1B1B"/>
                </a:solidFill>
                <a:effectLst/>
                <a:latin typeface="Roboto Mono Web"/>
              </a:rPr>
              <a:t>Directions</a:t>
            </a:r>
            <a:r>
              <a:rPr lang="ca-ES" sz="1100" b="0" i="0" dirty="0">
                <a:solidFill>
                  <a:srgbClr val="1B1B1B"/>
                </a:solidFill>
                <a:effectLst/>
                <a:latin typeface="Roboto Mono Web"/>
              </a:rPr>
              <a:t>. </a:t>
            </a:r>
            <a:r>
              <a:rPr lang="ca-ES" sz="1100" b="0" i="1" dirty="0" err="1">
                <a:solidFill>
                  <a:srgbClr val="1B1B1B"/>
                </a:solidFill>
                <a:effectLst/>
                <a:latin typeface="Roboto Mono Web"/>
              </a:rPr>
              <a:t>Chemical</a:t>
            </a:r>
            <a:r>
              <a:rPr lang="ca-ES" sz="1100" b="0" i="1" dirty="0">
                <a:solidFill>
                  <a:srgbClr val="1B1B1B"/>
                </a:solidFill>
                <a:effectLst/>
                <a:latin typeface="Roboto Mono Web"/>
              </a:rPr>
              <a:t> </a:t>
            </a:r>
            <a:r>
              <a:rPr lang="ca-ES" sz="1100" b="0" i="1" dirty="0" err="1">
                <a:solidFill>
                  <a:srgbClr val="1B1B1B"/>
                </a:solidFill>
                <a:effectLst/>
                <a:latin typeface="Roboto Mono Web"/>
              </a:rPr>
              <a:t>research</a:t>
            </a:r>
            <a:r>
              <a:rPr lang="ca-ES" sz="1100" b="0" i="1" dirty="0">
                <a:solidFill>
                  <a:srgbClr val="1B1B1B"/>
                </a:solidFill>
                <a:effectLst/>
                <a:latin typeface="Roboto Mono Web"/>
              </a:rPr>
              <a:t> in </a:t>
            </a:r>
            <a:r>
              <a:rPr lang="ca-ES" sz="1100" b="0" i="1" dirty="0" err="1">
                <a:solidFill>
                  <a:srgbClr val="1B1B1B"/>
                </a:solidFill>
                <a:effectLst/>
                <a:latin typeface="Roboto Mono Web"/>
              </a:rPr>
              <a:t>toxicology</a:t>
            </a:r>
            <a:r>
              <a:rPr lang="ca-ES" sz="1100" b="0" i="0" dirty="0">
                <a:solidFill>
                  <a:srgbClr val="1B1B1B"/>
                </a:solidFill>
                <a:effectLst/>
                <a:latin typeface="Roboto Mono Web"/>
              </a:rPr>
              <a:t>, </a:t>
            </a:r>
            <a:r>
              <a:rPr lang="ca-ES" sz="1100" b="0" i="1" dirty="0">
                <a:solidFill>
                  <a:srgbClr val="1B1B1B"/>
                </a:solidFill>
                <a:effectLst/>
                <a:latin typeface="Roboto Mono Web"/>
              </a:rPr>
              <a:t>30</a:t>
            </a:r>
            <a:r>
              <a:rPr lang="ca-ES" sz="1100" b="0" i="0" dirty="0">
                <a:solidFill>
                  <a:srgbClr val="1B1B1B"/>
                </a:solidFill>
                <a:effectLst/>
                <a:latin typeface="Roboto Mono Web"/>
              </a:rPr>
              <a:t>(1), 270–294. https://doi.org/10.1021/acs.chemrestox.6b00343</a:t>
            </a:r>
            <a:endParaRPr lang="ca-ES" sz="1100" dirty="0"/>
          </a:p>
        </p:txBody>
      </p:sp>
    </p:spTree>
    <p:extLst>
      <p:ext uri="{BB962C8B-B14F-4D97-AF65-F5344CB8AC3E}">
        <p14:creationId xmlns:p14="http://schemas.microsoft.com/office/powerpoint/2010/main" val="1577645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>
            <a:extLst>
              <a:ext uri="{FF2B5EF4-FFF2-40B4-BE49-F238E27FC236}">
                <a16:creationId xmlns:a16="http://schemas.microsoft.com/office/drawing/2014/main" id="{EA45DD7F-8CC8-CA0D-89DF-78656804F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L’exposició a l’ús de tabac també afecta la conducta!</a:t>
            </a:r>
          </a:p>
        </p:txBody>
      </p:sp>
      <p:pic>
        <p:nvPicPr>
          <p:cNvPr id="5" name="Picture 4" descr="Annals del Sagrat Cor">
            <a:extLst>
              <a:ext uri="{FF2B5EF4-FFF2-40B4-BE49-F238E27FC236}">
                <a16:creationId xmlns:a16="http://schemas.microsoft.com/office/drawing/2014/main" id="{FA81F301-0045-D233-AEDA-6086E03DF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02" y="1577433"/>
            <a:ext cx="2898786" cy="435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Sigmund Freud posing with a cigar">
            <a:extLst>
              <a:ext uri="{FF2B5EF4-FFF2-40B4-BE49-F238E27FC236}">
                <a16:creationId xmlns:a16="http://schemas.microsoft.com/office/drawing/2014/main" id="{5A5953C6-6A02-8B9F-1088-5EE3BC57D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582" y="1530986"/>
            <a:ext cx="4864552" cy="42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D723C688-78E4-30E6-190D-7C729901C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9674" y="1530986"/>
            <a:ext cx="2825528" cy="42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4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>
            <a:extLst>
              <a:ext uri="{FF2B5EF4-FFF2-40B4-BE49-F238E27FC236}">
                <a16:creationId xmlns:a16="http://schemas.microsoft.com/office/drawing/2014/main" id="{3F7AE98E-4C37-0517-8A46-AE8F61ECA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Impacte en el medi (</a:t>
            </a:r>
            <a:r>
              <a:rPr lang="ca-ES" i="1" dirty="0"/>
              <a:t>4th </a:t>
            </a:r>
            <a:r>
              <a:rPr lang="ca-ES" i="1" dirty="0" err="1"/>
              <a:t>hand</a:t>
            </a:r>
            <a:r>
              <a:rPr lang="ca-ES" i="1" dirty="0"/>
              <a:t> </a:t>
            </a:r>
            <a:r>
              <a:rPr lang="ca-ES" i="1" dirty="0" err="1"/>
              <a:t>smoke</a:t>
            </a:r>
            <a:r>
              <a:rPr lang="ca-ES" dirty="0"/>
              <a:t>)</a:t>
            </a: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B96CC181-0E12-5732-34CC-9A0FD124A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929" y="1093527"/>
            <a:ext cx="3359362" cy="4727530"/>
          </a:xfrm>
          <a:prstGeom prst="rect">
            <a:avLst/>
          </a:prstGeom>
        </p:spPr>
      </p:pic>
      <p:sp>
        <p:nvSpPr>
          <p:cNvPr id="9" name="QuadreDeText 8">
            <a:extLst>
              <a:ext uri="{FF2B5EF4-FFF2-40B4-BE49-F238E27FC236}">
                <a16:creationId xmlns:a16="http://schemas.microsoft.com/office/drawing/2014/main" id="{1D1841C3-E2C4-1E06-DF0F-B650B0832796}"/>
              </a:ext>
            </a:extLst>
          </p:cNvPr>
          <p:cNvSpPr txBox="1"/>
          <p:nvPr/>
        </p:nvSpPr>
        <p:spPr>
          <a:xfrm>
            <a:off x="2458765" y="6003797"/>
            <a:ext cx="33202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200" dirty="0">
                <a:hlinkClick r:id="rId3"/>
              </a:rPr>
              <a:t>https://www.who.int/publications/i/item/9789241512497</a:t>
            </a:r>
            <a:r>
              <a:rPr lang="ca-ES" sz="1200" dirty="0"/>
              <a:t> </a:t>
            </a:r>
          </a:p>
        </p:txBody>
      </p:sp>
      <p:pic>
        <p:nvPicPr>
          <p:cNvPr id="13" name="Imatge 12">
            <a:extLst>
              <a:ext uri="{FF2B5EF4-FFF2-40B4-BE49-F238E27FC236}">
                <a16:creationId xmlns:a16="http://schemas.microsoft.com/office/drawing/2014/main" id="{62A1E79B-2BC6-3BE3-C447-DF352397B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" y="1197979"/>
            <a:ext cx="5265458" cy="4572118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483653EB-CD0A-9D4E-F0A6-ACEC46F4AE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76" y="1127601"/>
            <a:ext cx="3623058" cy="471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35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>
            <a:extLst>
              <a:ext uri="{FF2B5EF4-FFF2-40B4-BE49-F238E27FC236}">
                <a16:creationId xmlns:a16="http://schemas.microsoft.com/office/drawing/2014/main" id="{9177E9F8-DB63-FB41-79D1-5B22709EBF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ca-ES" sz="1100" b="1" dirty="0"/>
              <a:t>Llei 28/2005. Art. 7: Es prohibeix fumar, a més d'aquells llocs o espais definits a la normativa de les comunitats autònomes, a:</a:t>
            </a:r>
          </a:p>
          <a:p>
            <a:pPr>
              <a:spcBef>
                <a:spcPts val="0"/>
              </a:spcBef>
            </a:pPr>
            <a:endParaRPr lang="ca-ES" sz="1100" dirty="0"/>
          </a:p>
          <a:p>
            <a:pPr>
              <a:spcBef>
                <a:spcPts val="0"/>
              </a:spcBef>
            </a:pPr>
            <a:r>
              <a:rPr lang="ca-ES" sz="1050" dirty="0"/>
              <a:t>a) Centres de treball públics i privats, excepte als espais a l'aire lliure.</a:t>
            </a:r>
          </a:p>
          <a:p>
            <a:pPr>
              <a:spcBef>
                <a:spcPts val="0"/>
              </a:spcBef>
            </a:pPr>
            <a:r>
              <a:rPr lang="ca-ES" sz="1050" dirty="0"/>
              <a:t>b) Centres i dependències de les administracions públiques i entitats de dret públic.</a:t>
            </a:r>
          </a:p>
          <a:p>
            <a:pPr>
              <a:spcBef>
                <a:spcPts val="0"/>
              </a:spcBef>
            </a:pPr>
            <a:r>
              <a:rPr lang="ca-ES" sz="1050" dirty="0"/>
              <a:t>c) Centres, serveis o establiments sanitaris, així com als espais a l'aire lliure o coberts, compresos als seus recintes.</a:t>
            </a:r>
          </a:p>
          <a:p>
            <a:pPr>
              <a:spcBef>
                <a:spcPts val="0"/>
              </a:spcBef>
            </a:pPr>
            <a:r>
              <a:rPr lang="ca-ES" sz="1050" dirty="0"/>
              <a:t>d) Centres docents i formatius, llevat dels espais a l'aire lliure dels centres universitaris i dels exclusivament dedicats a la formació d'adults, sempre que no siguin accessos immediats als edificis o voreres circumdants.</a:t>
            </a:r>
          </a:p>
          <a:p>
            <a:pPr>
              <a:spcBef>
                <a:spcPts val="0"/>
              </a:spcBef>
            </a:pPr>
            <a:r>
              <a:rPr lang="ca-ES" sz="1050" dirty="0"/>
              <a:t>e) Instal·lacions esportives i llocs on es desenvolupin espectacles públics, sempre que no siguin a l'aire lliure.</a:t>
            </a:r>
          </a:p>
          <a:p>
            <a:pPr>
              <a:spcBef>
                <a:spcPts val="0"/>
              </a:spcBef>
            </a:pPr>
            <a:r>
              <a:rPr lang="ca-ES" sz="1050" dirty="0"/>
              <a:t>f) Zones destinades a </a:t>
            </a:r>
            <a:r>
              <a:rPr lang="ca-ES" sz="1050" dirty="0" err="1"/>
              <a:t>latenció</a:t>
            </a:r>
            <a:r>
              <a:rPr lang="ca-ES" sz="1050" dirty="0"/>
              <a:t> directa al públic.</a:t>
            </a:r>
          </a:p>
          <a:p>
            <a:pPr>
              <a:spcBef>
                <a:spcPts val="0"/>
              </a:spcBef>
            </a:pPr>
            <a:r>
              <a:rPr lang="ca-ES" sz="1050" dirty="0"/>
              <a:t>g) Centres comercials, incloent grans superfícies i galeries, excepte als espais a l'aire lliure.</a:t>
            </a:r>
          </a:p>
          <a:p>
            <a:pPr>
              <a:spcBef>
                <a:spcPts val="0"/>
              </a:spcBef>
            </a:pPr>
            <a:r>
              <a:rPr lang="ca-ES" sz="1050" dirty="0"/>
              <a:t>h) Centres d’atenció social.</a:t>
            </a:r>
          </a:p>
          <a:p>
            <a:pPr>
              <a:spcBef>
                <a:spcPts val="0"/>
              </a:spcBef>
            </a:pPr>
            <a:r>
              <a:rPr lang="ca-ES" sz="1050" dirty="0"/>
              <a:t>i) Centres d'oci o esbarjo, llevat dels espais a l'aire lliure.</a:t>
            </a:r>
          </a:p>
          <a:p>
            <a:pPr>
              <a:spcBef>
                <a:spcPts val="0"/>
              </a:spcBef>
            </a:pPr>
            <a:r>
              <a:rPr lang="ca-ES" sz="1050" dirty="0"/>
              <a:t>j) Centres culturals, sales de lectura, exposició, biblioteca, conferències i museus.</a:t>
            </a:r>
          </a:p>
          <a:p>
            <a:pPr>
              <a:spcBef>
                <a:spcPts val="0"/>
              </a:spcBef>
            </a:pPr>
            <a:r>
              <a:rPr lang="ca-ES" sz="1050" dirty="0"/>
              <a:t>k) Sales de festa, establiments de joc </a:t>
            </a:r>
            <a:r>
              <a:rPr lang="ca-ES" sz="1050" dirty="0" err="1"/>
              <a:t>od'ús</a:t>
            </a:r>
            <a:r>
              <a:rPr lang="ca-ES" sz="1050" dirty="0"/>
              <a:t> públic en general, llevat dels espais a l'aire lliure.</a:t>
            </a:r>
          </a:p>
          <a:p>
            <a:pPr lvl="0">
              <a:spcBef>
                <a:spcPts val="0"/>
              </a:spcBef>
              <a:defRPr/>
            </a:pPr>
            <a:r>
              <a:rPr lang="ca-ES" sz="1050" dirty="0">
                <a:solidFill>
                  <a:prstClr val="black"/>
                </a:solidFill>
              </a:rPr>
              <a:t>l) Àrees o establiments on s'elaborin, transformin, preparin, degustin o venguin aliments.</a:t>
            </a:r>
          </a:p>
          <a:p>
            <a:pPr lvl="0">
              <a:spcBef>
                <a:spcPts val="0"/>
              </a:spcBef>
              <a:defRPr/>
            </a:pPr>
            <a:r>
              <a:rPr lang="ca-ES" sz="1050" dirty="0">
                <a:solidFill>
                  <a:prstClr val="black"/>
                </a:solidFill>
              </a:rPr>
              <a:t>m) Ascensors i elevadors.</a:t>
            </a:r>
          </a:p>
          <a:p>
            <a:pPr lvl="0">
              <a:spcBef>
                <a:spcPts val="0"/>
              </a:spcBef>
              <a:defRPr/>
            </a:pPr>
            <a:r>
              <a:rPr lang="ca-ES" sz="1050" dirty="0">
                <a:solidFill>
                  <a:prstClr val="black"/>
                </a:solidFill>
              </a:rPr>
              <a:t>n) Cabines telefòniques, recintes dels caixers automàtics i altres espais tancats d'ús públic de mida reduïda. S'entén per espai d'ús públic de mida reduïda aquell que no ocupi una extensió superior a cinc metres quadrats.</a:t>
            </a:r>
          </a:p>
          <a:p>
            <a:pPr>
              <a:spcBef>
                <a:spcPts val="0"/>
              </a:spcBef>
            </a:pPr>
            <a:endParaRPr lang="ca-ES" sz="1050" dirty="0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6DF1FE74-F1D5-C2EC-D068-9FEE1905CFD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8198E4D7-0371-42D0-BDD7-5288A1288C9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ca-E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lang="ca-ES" sz="1050" dirty="0">
              <a:solidFill>
                <a:prstClr val="black"/>
              </a:solidFill>
              <a:latin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ca-E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ñ) Estacions d'autobusos, llevat dels espais que es trobin a l'aire lliure, vehicles o mitjans de transport col·lectiu urbà i interurbà, vehicles de transport d'empresa, taxis, ambulàncies, funiculars i telefèrics.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o) Tots els espais del transport suburbà (vagons, andanes, passadissos, escales, estacions, etc.), llevat dels espais que es trobin completament a l'aire lliure.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p) Estacions, ports i mitjans de transport ferroviari i marítim, llevat dels espais a l'aire lliure.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q) Aeroports, llevat dels espais que es trobin a l'aire lliure, aeronaus amb origen i destinació en territori nacional i en tots els vols de companyies aèries espanyoles, inclosos els compartits amb vols de companyies estrangeres.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r) Estacions de servei i similars.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s) Qualsevol altre lloc on, per mandat d'aquesta Llei o d'una altra norma o per decisió del titular, es prohibeixi fumar.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t) Hotels, hostals i establiments anàlegs, llevat dels espais a l'aire lliure. No obstant això, es poden habilitar habitacions fixes per a fumadors, sempre que compleixin els requisits establerts a l'article 8.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u) Bars, restaurants i altres establiments de restauració tancats.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v) Sales de teatre, cinema i altres espectacles públics que es realitzen en espais tancats.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w) Recintes dels parcs infantils i àrees o zones de joc per a la infància, entenent per tals els espais a l'aire lliure acotats que continguin equipament o condicionaments destinats específicament per al joc i l'esbarjo de menors.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x) A tots els altres espais tancats d'ús públic o col·lectiu.</a:t>
            </a:r>
          </a:p>
          <a:p>
            <a:endParaRPr lang="ca-ES" sz="1600" dirty="0"/>
          </a:p>
        </p:txBody>
      </p:sp>
      <p:sp>
        <p:nvSpPr>
          <p:cNvPr id="5" name="Títol 4">
            <a:extLst>
              <a:ext uri="{FF2B5EF4-FFF2-40B4-BE49-F238E27FC236}">
                <a16:creationId xmlns:a16="http://schemas.microsoft.com/office/drawing/2014/main" id="{04AC9657-CBD9-8F16-5EFA-E07253601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Què diu la normativa, cap a on anem?</a:t>
            </a:r>
            <a:br>
              <a:rPr lang="ca-ES" dirty="0"/>
            </a:b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842540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B1262-7618-213E-988C-3FE48F6D9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>
            <a:extLst>
              <a:ext uri="{FF2B5EF4-FFF2-40B4-BE49-F238E27FC236}">
                <a16:creationId xmlns:a16="http://schemas.microsoft.com/office/drawing/2014/main" id="{A99C7200-75AD-2002-20DB-C0CD4D4ADB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ca-ES" sz="1200" b="1" dirty="0"/>
              <a:t>Llei 28/2005. </a:t>
            </a:r>
            <a:r>
              <a:rPr lang="es-ES" sz="12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Disposició</a:t>
            </a:r>
            <a:r>
              <a:rPr lang="es-ES" sz="1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adicional 12a. Consum i venda a </a:t>
            </a:r>
            <a:r>
              <a:rPr lang="es-ES" sz="12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menors</a:t>
            </a:r>
            <a:r>
              <a:rPr lang="es-ES" sz="1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de </a:t>
            </a:r>
            <a:r>
              <a:rPr lang="es-ES" sz="12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dispositius</a:t>
            </a:r>
            <a:r>
              <a:rPr lang="es-ES" sz="1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susceptibles </a:t>
            </a:r>
            <a:r>
              <a:rPr lang="es-ES" sz="12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d’alliberament</a:t>
            </a:r>
            <a:r>
              <a:rPr lang="es-ES" sz="1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de nicotina i </a:t>
            </a:r>
            <a:r>
              <a:rPr lang="es-ES" sz="12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productes</a:t>
            </a:r>
            <a:r>
              <a:rPr lang="es-ES" sz="1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s-ES" sz="12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similars</a:t>
            </a:r>
            <a:r>
              <a:rPr lang="es-ES" sz="1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pPr algn="l"/>
            <a:r>
              <a:rPr lang="es-ES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Es </a:t>
            </a:r>
            <a:r>
              <a:rPr lang="es-ES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prohibeix</a:t>
            </a:r>
            <a:r>
              <a:rPr lang="es-ES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 el </a:t>
            </a:r>
            <a:r>
              <a:rPr lang="es-ES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seu</a:t>
            </a:r>
            <a:r>
              <a:rPr lang="es-ES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s-ES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consum</a:t>
            </a:r>
            <a:r>
              <a:rPr lang="es-ES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 a:</a:t>
            </a:r>
            <a:endParaRPr lang="ca-ES" sz="1200" b="1" dirty="0"/>
          </a:p>
          <a:p>
            <a:pPr>
              <a:spcBef>
                <a:spcPts val="0"/>
              </a:spcBef>
            </a:pPr>
            <a:endParaRPr lang="ca-ES" sz="1200" dirty="0"/>
          </a:p>
          <a:p>
            <a:pPr>
              <a:spcBef>
                <a:spcPts val="0"/>
              </a:spcBef>
            </a:pPr>
            <a:r>
              <a:rPr lang="ca-ES" sz="1100" dirty="0"/>
              <a:t>a) els centres i dependències de les administracions públiques i entitats de dret públic.</a:t>
            </a:r>
          </a:p>
          <a:p>
            <a:pPr>
              <a:spcBef>
                <a:spcPts val="0"/>
              </a:spcBef>
            </a:pPr>
            <a:endParaRPr lang="ca-ES" sz="1100" dirty="0"/>
          </a:p>
          <a:p>
            <a:pPr>
              <a:spcBef>
                <a:spcPts val="0"/>
              </a:spcBef>
            </a:pPr>
            <a:r>
              <a:rPr lang="ca-ES" sz="1100" dirty="0"/>
              <a:t>b) els centres, serveis i establiments sanitaris, així com als espais a l'aire lliure o coberts, compresos als seus recintes.</a:t>
            </a:r>
          </a:p>
          <a:p>
            <a:pPr>
              <a:spcBef>
                <a:spcPts val="0"/>
              </a:spcBef>
            </a:pPr>
            <a:endParaRPr lang="ca-ES" sz="1100" dirty="0"/>
          </a:p>
          <a:p>
            <a:pPr>
              <a:spcBef>
                <a:spcPts val="0"/>
              </a:spcBef>
            </a:pPr>
            <a:r>
              <a:rPr lang="ca-ES" sz="1100" dirty="0"/>
              <a:t>c) als centres docents i formatius, llevat dels espais a l'aire lliure dels centres universitaris i dels exclusivament dedicats a la formació d'adults, sempre que no siguin accessos immediats als edificis i voreres circumdants.</a:t>
            </a:r>
          </a:p>
          <a:p>
            <a:pPr>
              <a:spcBef>
                <a:spcPts val="0"/>
              </a:spcBef>
            </a:pPr>
            <a:endParaRPr lang="ca-ES" sz="1100" dirty="0"/>
          </a:p>
          <a:p>
            <a:pPr>
              <a:spcBef>
                <a:spcPts val="0"/>
              </a:spcBef>
            </a:pPr>
            <a:r>
              <a:rPr lang="ca-ES" sz="1100" dirty="0"/>
              <a:t>d) als mitjans de transport públic urbà i interurbà, mitjans de transport ferroviari, i marítim, així com en aeronaus de companyies espanyoles o vols compartits amb companyies estrangeres.</a:t>
            </a:r>
          </a:p>
          <a:p>
            <a:pPr>
              <a:spcBef>
                <a:spcPts val="0"/>
              </a:spcBef>
            </a:pPr>
            <a:endParaRPr lang="ca-ES" sz="1100" dirty="0"/>
          </a:p>
          <a:p>
            <a:pPr>
              <a:spcBef>
                <a:spcPts val="0"/>
              </a:spcBef>
            </a:pPr>
            <a:r>
              <a:rPr lang="ca-ES" sz="1100" dirty="0"/>
              <a:t>e) als recintes dels parcs infantils i àrees o zones de joc per a la infància, entenent per tals els espais a l'aire lliure acotats que continguin equipament o condicionament destinats específicament per al joc i esbarjo de menors.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F6CD1ECE-8338-AEFE-A27E-C08CE8F403C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A5EF41D4-95BC-E221-4C3F-F9DF625E12B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401395" y="1620372"/>
            <a:ext cx="5111345" cy="2528934"/>
          </a:xfrm>
        </p:spPr>
        <p:txBody>
          <a:bodyPr/>
          <a:lstStyle/>
          <a:p>
            <a:r>
              <a:rPr lang="ca-ES" sz="1200" b="1" dirty="0"/>
              <a:t>Llei 7/2022, 	del 8 d'abril, de residus i sòls contaminats per a una economia circular.</a:t>
            </a:r>
          </a:p>
          <a:p>
            <a:r>
              <a:rPr lang="fr-FR" sz="1100" dirty="0"/>
              <a:t>Article 18. Mesures de </a:t>
            </a:r>
            <a:r>
              <a:rPr lang="fr-FR" sz="1100" dirty="0" err="1"/>
              <a:t>prevenció</a:t>
            </a:r>
            <a:r>
              <a:rPr lang="fr-FR" sz="1100" dirty="0"/>
              <a:t>.</a:t>
            </a:r>
          </a:p>
          <a:p>
            <a:r>
              <a:rPr lang="fr-FR" sz="1100" dirty="0"/>
              <a:t>Per </a:t>
            </a:r>
            <a:r>
              <a:rPr lang="fr-FR" sz="1100" dirty="0" err="1"/>
              <a:t>prevenir</a:t>
            </a:r>
            <a:r>
              <a:rPr lang="fr-FR" sz="1100" dirty="0"/>
              <a:t> la </a:t>
            </a:r>
            <a:r>
              <a:rPr lang="fr-FR" sz="1100" dirty="0" err="1"/>
              <a:t>generació</a:t>
            </a:r>
            <a:r>
              <a:rPr lang="fr-FR" sz="1100" dirty="0"/>
              <a:t> de </a:t>
            </a:r>
            <a:r>
              <a:rPr lang="fr-FR" sz="1100" dirty="0" err="1"/>
              <a:t>residus</a:t>
            </a:r>
            <a:r>
              <a:rPr lang="fr-FR" sz="1100" dirty="0"/>
              <a:t>, les </a:t>
            </a:r>
            <a:r>
              <a:rPr lang="fr-FR" sz="1100" dirty="0" err="1"/>
              <a:t>autoritats</a:t>
            </a:r>
            <a:r>
              <a:rPr lang="fr-FR" sz="1100" dirty="0"/>
              <a:t> </a:t>
            </a:r>
            <a:r>
              <a:rPr lang="fr-FR" sz="1100" dirty="0" err="1"/>
              <a:t>competents</a:t>
            </a:r>
            <a:r>
              <a:rPr lang="fr-FR" sz="1100" dirty="0"/>
              <a:t> han d'</a:t>
            </a:r>
            <a:r>
              <a:rPr lang="fr-FR" sz="1100" dirty="0" err="1"/>
              <a:t>adoptar</a:t>
            </a:r>
            <a:r>
              <a:rPr lang="fr-FR" sz="1100" dirty="0"/>
              <a:t> mesures els fins de les </a:t>
            </a:r>
            <a:r>
              <a:rPr lang="fr-FR" sz="1100" dirty="0" err="1"/>
              <a:t>quals</a:t>
            </a:r>
            <a:r>
              <a:rPr lang="fr-FR" sz="1100" dirty="0"/>
              <a:t> </a:t>
            </a:r>
            <a:r>
              <a:rPr lang="fr-FR" sz="1100" dirty="0" err="1"/>
              <a:t>són</a:t>
            </a:r>
            <a:r>
              <a:rPr lang="fr-FR" sz="1100" dirty="0"/>
              <a:t>, </a:t>
            </a:r>
            <a:r>
              <a:rPr lang="fr-FR" sz="1100" dirty="0" err="1"/>
              <a:t>almenys</a:t>
            </a:r>
            <a:r>
              <a:rPr lang="fr-FR" sz="1100" dirty="0"/>
              <a:t>, les </a:t>
            </a:r>
            <a:r>
              <a:rPr lang="fr-FR" sz="1100" dirty="0" err="1"/>
              <a:t>següents</a:t>
            </a:r>
            <a:r>
              <a:rPr lang="fr-FR" sz="1100" dirty="0"/>
              <a:t>:</a:t>
            </a:r>
          </a:p>
          <a:p>
            <a:r>
              <a:rPr lang="ca-ES" sz="1100" dirty="0"/>
              <a:t>l) Frenar la generació d'escombraries disperses al medi marí com a contribució a l'objectiu de desenvolupament sostenible de les Nacions Unides consistent a prevenir i reduir considerablement la contaminació marina de tota mena. Amb aquesta finalitat, a partir de l'entrada en vigor d'aquesta norma, </a:t>
            </a:r>
            <a:r>
              <a:rPr lang="ca-ES" sz="1100" b="1" dirty="0"/>
              <a:t>els Ajuntaments podran regular les limitacions d'alliberar globus de forma intencionada i de fumar a les platges</a:t>
            </a:r>
            <a:r>
              <a:rPr lang="ca-ES" sz="1100" dirty="0"/>
              <a:t>, que es podran sancionar a les Ordenances Municipals d'acord amb el règim d'infraccions i sancions d'aquesta llei.</a:t>
            </a:r>
          </a:p>
        </p:txBody>
      </p:sp>
      <p:sp>
        <p:nvSpPr>
          <p:cNvPr id="5" name="Títol 4">
            <a:extLst>
              <a:ext uri="{FF2B5EF4-FFF2-40B4-BE49-F238E27FC236}">
                <a16:creationId xmlns:a16="http://schemas.microsoft.com/office/drawing/2014/main" id="{6BC682D9-4EDA-B6AA-A269-F52F62974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Què diu la normativa, cap a on anem?</a:t>
            </a:r>
            <a:br>
              <a:rPr lang="ca-ES" dirty="0"/>
            </a:br>
            <a:endParaRPr lang="ca-ES" dirty="0"/>
          </a:p>
        </p:txBody>
      </p:sp>
      <p:sp>
        <p:nvSpPr>
          <p:cNvPr id="6" name="Contenidor de text 3">
            <a:extLst>
              <a:ext uri="{FF2B5EF4-FFF2-40B4-BE49-F238E27FC236}">
                <a16:creationId xmlns:a16="http://schemas.microsoft.com/office/drawing/2014/main" id="{D9E34C31-5192-7120-A632-36C834D715AD}"/>
              </a:ext>
            </a:extLst>
          </p:cNvPr>
          <p:cNvSpPr txBox="1">
            <a:spLocks/>
          </p:cNvSpPr>
          <p:nvPr/>
        </p:nvSpPr>
        <p:spPr>
          <a:xfrm>
            <a:off x="6347207" y="5146290"/>
            <a:ext cx="5111345" cy="42823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6254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1200" b="1" dirty="0">
                <a:solidFill>
                  <a:srgbClr val="FF0000"/>
                </a:solidFill>
              </a:rPr>
              <a:t>El futur:  Desenvolupament del Pla Integral de </a:t>
            </a:r>
            <a:r>
              <a:rPr lang="ca-ES" sz="1200" b="1" dirty="0" err="1">
                <a:solidFill>
                  <a:srgbClr val="FF0000"/>
                </a:solidFill>
              </a:rPr>
              <a:t>Pevenció</a:t>
            </a:r>
            <a:r>
              <a:rPr lang="ca-ES" sz="1200" b="1" dirty="0">
                <a:solidFill>
                  <a:srgbClr val="FF0000"/>
                </a:solidFill>
              </a:rPr>
              <a:t> i Control del Tabaquisme 2024-2027</a:t>
            </a:r>
            <a:endParaRPr lang="ca-E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670615"/>
      </p:ext>
    </p:extLst>
  </p:cSld>
  <p:clrMapOvr>
    <a:masterClrMapping/>
  </p:clrMapOvr>
</p:sld>
</file>

<file path=ppt/theme/theme1.xml><?xml version="1.0" encoding="utf-8"?>
<a:theme xmlns:a="http://schemas.openxmlformats.org/drawingml/2006/main" name="1 - Portades">
  <a:themeElements>
    <a:clrScheme name="PresentacióPPTGeneralitatCatalunya">
      <a:dk1>
        <a:sysClr val="windowText" lastClr="000000"/>
      </a:dk1>
      <a:lt1>
        <a:sysClr val="window" lastClr="FFFFFF"/>
      </a:lt1>
      <a:dk2>
        <a:srgbClr val="666666"/>
      </a:dk2>
      <a:lt2>
        <a:srgbClr val="FFFFFF"/>
      </a:lt2>
      <a:accent1>
        <a:srgbClr val="C00000"/>
      </a:accent1>
      <a:accent2>
        <a:srgbClr val="666666"/>
      </a:accent2>
      <a:accent3>
        <a:srgbClr val="C00000"/>
      </a:accent3>
      <a:accent4>
        <a:srgbClr val="BFBFBF"/>
      </a:accent4>
      <a:accent5>
        <a:srgbClr val="656565"/>
      </a:accent5>
      <a:accent6>
        <a:srgbClr val="656565"/>
      </a:accent6>
      <a:hlink>
        <a:srgbClr val="C00000"/>
      </a:hlink>
      <a:folHlink>
        <a:srgbClr val="65656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ón1" id="{E48465CA-41F8-CD4C-B14D-F69D00355112}" vid="{559E2234-703E-2F47-AD99-A8E679F2ABA0}"/>
    </a:ext>
  </a:extLst>
</a:theme>
</file>

<file path=ppt/theme/theme2.xml><?xml version="1.0" encoding="utf-8"?>
<a:theme xmlns:a="http://schemas.openxmlformats.org/drawingml/2006/main" name="2 - Textos i imatges">
  <a:themeElements>
    <a:clrScheme name="PresentacióPPTGeneralitatCatalunya">
      <a:dk1>
        <a:sysClr val="windowText" lastClr="000000"/>
      </a:dk1>
      <a:lt1>
        <a:sysClr val="window" lastClr="FFFFFF"/>
      </a:lt1>
      <a:dk2>
        <a:srgbClr val="666666"/>
      </a:dk2>
      <a:lt2>
        <a:srgbClr val="FFFFFF"/>
      </a:lt2>
      <a:accent1>
        <a:srgbClr val="C00000"/>
      </a:accent1>
      <a:accent2>
        <a:srgbClr val="666666"/>
      </a:accent2>
      <a:accent3>
        <a:srgbClr val="C00000"/>
      </a:accent3>
      <a:accent4>
        <a:srgbClr val="BFBFBF"/>
      </a:accent4>
      <a:accent5>
        <a:srgbClr val="656565"/>
      </a:accent5>
      <a:accent6>
        <a:srgbClr val="656565"/>
      </a:accent6>
      <a:hlink>
        <a:srgbClr val="C00000"/>
      </a:hlink>
      <a:folHlink>
        <a:srgbClr val="65656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lIns="0" tIns="0" rIns="0" bIns="0"/>
      <a:lstStyle>
        <a:defPPr>
          <a:defRPr dirty="0">
            <a:solidFill>
              <a:srgbClr val="999999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ón1" id="{E48465CA-41F8-CD4C-B14D-F69D00355112}" vid="{51E741EE-19FE-F945-9AF7-10A06987971F}"/>
    </a:ext>
  </a:extLst>
</a:theme>
</file>

<file path=ppt/theme/theme3.xml><?xml version="1.0" encoding="utf-8"?>
<a:theme xmlns:a="http://schemas.openxmlformats.org/drawingml/2006/main" name="3 - Columnes amb icones i xifres destacades">
  <a:themeElements>
    <a:clrScheme name="PresentacióPPTGeneralitatCatalunya">
      <a:dk1>
        <a:sysClr val="windowText" lastClr="000000"/>
      </a:dk1>
      <a:lt1>
        <a:sysClr val="window" lastClr="FFFFFF"/>
      </a:lt1>
      <a:dk2>
        <a:srgbClr val="666666"/>
      </a:dk2>
      <a:lt2>
        <a:srgbClr val="FFFFFF"/>
      </a:lt2>
      <a:accent1>
        <a:srgbClr val="C00000"/>
      </a:accent1>
      <a:accent2>
        <a:srgbClr val="666666"/>
      </a:accent2>
      <a:accent3>
        <a:srgbClr val="C00000"/>
      </a:accent3>
      <a:accent4>
        <a:srgbClr val="BFBFBF"/>
      </a:accent4>
      <a:accent5>
        <a:srgbClr val="656565"/>
      </a:accent5>
      <a:accent6>
        <a:srgbClr val="656565"/>
      </a:accent6>
      <a:hlink>
        <a:srgbClr val="C00000"/>
      </a:hlink>
      <a:folHlink>
        <a:srgbClr val="65656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ón1" id="{E48465CA-41F8-CD4C-B14D-F69D00355112}" vid="{5639BA9B-17C0-AA41-BD91-4422DAD063AB}"/>
    </a:ext>
  </a:extLst>
</a:theme>
</file>

<file path=ppt/theme/theme4.xml><?xml version="1.0" encoding="utf-8"?>
<a:theme xmlns:a="http://schemas.openxmlformats.org/drawingml/2006/main" name="4 - Passos i processos">
  <a:themeElements>
    <a:clrScheme name="PresentacióPPTGeneralitatCatalunya">
      <a:dk1>
        <a:sysClr val="windowText" lastClr="000000"/>
      </a:dk1>
      <a:lt1>
        <a:sysClr val="window" lastClr="FFFFFF"/>
      </a:lt1>
      <a:dk2>
        <a:srgbClr val="666666"/>
      </a:dk2>
      <a:lt2>
        <a:srgbClr val="FFFFFF"/>
      </a:lt2>
      <a:accent1>
        <a:srgbClr val="C00000"/>
      </a:accent1>
      <a:accent2>
        <a:srgbClr val="666666"/>
      </a:accent2>
      <a:accent3>
        <a:srgbClr val="C00000"/>
      </a:accent3>
      <a:accent4>
        <a:srgbClr val="BFBFBF"/>
      </a:accent4>
      <a:accent5>
        <a:srgbClr val="656565"/>
      </a:accent5>
      <a:accent6>
        <a:srgbClr val="656565"/>
      </a:accent6>
      <a:hlink>
        <a:srgbClr val="C00000"/>
      </a:hlink>
      <a:folHlink>
        <a:srgbClr val="65656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ón1" id="{E48465CA-41F8-CD4C-B14D-F69D00355112}" vid="{D2F9EABD-61FB-E642-BBC6-0ABFC09C8225}"/>
    </a:ext>
  </a:extLst>
</a:theme>
</file>

<file path=ppt/theme/theme5.xml><?xml version="1.0" encoding="utf-8"?>
<a:theme xmlns:a="http://schemas.openxmlformats.org/drawingml/2006/main" name="5 - Tancament">
  <a:themeElements>
    <a:clrScheme name="Ofici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ón1" id="{E48465CA-41F8-CD4C-B14D-F69D00355112}" vid="{200B2D47-153E-A74C-9EB8-795A197C63B9}"/>
    </a:ext>
  </a:extLst>
</a:theme>
</file>

<file path=ppt/theme/theme6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ici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ici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05a98aa-f24e-4a77-874c-1af41dcaa752">
      <Terms xmlns="http://schemas.microsoft.com/office/infopath/2007/PartnerControls"/>
    </lcf76f155ced4ddcb4097134ff3c332f>
    <TaxCatchAll xmlns="3ea03929-fffa-4420-b641-51a467d71321" xsi:nil="true"/>
    <_dlc_DocId xmlns="3ea03929-fffa-4420-b641-51a467d71321">464DZQEW6WJR-1045771986-235287</_dlc_DocId>
    <_dlc_DocIdUrl xmlns="3ea03929-fffa-4420-b641-51a467d71321">
      <Url>https://consorciorg.sharepoint.com/sites/ARXIU/_layouts/15/DocIdRedir.aspx?ID=464DZQEW6WJR-1045771986-235287</Url>
      <Description>464DZQEW6WJR-1045771986-235287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0AF2F59D9B6348A56D5AA8DB1F29A0" ma:contentTypeVersion="19" ma:contentTypeDescription="Crea un document nou" ma:contentTypeScope="" ma:versionID="479ed741b409eeac69ae3e11a9bc72a3">
  <xsd:schema xmlns:xsd="http://www.w3.org/2001/XMLSchema" xmlns:xs="http://www.w3.org/2001/XMLSchema" xmlns:p="http://schemas.microsoft.com/office/2006/metadata/properties" xmlns:ns2="3ea03929-fffa-4420-b641-51a467d71321" xmlns:ns3="a05a98aa-f24e-4a77-874c-1af41dcaa752" targetNamespace="http://schemas.microsoft.com/office/2006/metadata/properties" ma:root="true" ma:fieldsID="6dc416270c5b00dbe090244c0393103b" ns2:_="" ns3:_="">
    <xsd:import namespace="3ea03929-fffa-4420-b641-51a467d71321"/>
    <xsd:import namespace="a05a98aa-f24e-4a77-874c-1af41dcaa75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a03929-fffa-4420-b641-51a467d7132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l'ID de document" ma:description="Valor de l'ID de document assignat a aquest element." ma:indexed="true" ma:internalName="_dlc_DocId" ma:readOnly="true">
      <xsd:simpleType>
        <xsd:restriction base="dms:Text"/>
      </xsd:simpleType>
    </xsd:element>
    <xsd:element name="_dlc_DocIdUrl" ma:index="9" nillable="true" ma:displayName="ID de document" ma:description="Enllaç permanent a aques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0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bb5c0a35-47df-44b1-9964-b07d66a02aa2}" ma:internalName="TaxCatchAll" ma:showField="CatchAllData" ma:web="3ea03929-fffa-4420-b641-51a467d713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5a98aa-f24e-4a77-874c-1af41dcaa7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5" nillable="true" ma:taxonomy="true" ma:internalName="lcf76f155ced4ddcb4097134ff3c332f" ma:taxonomyFieldName="MediaServiceImageTags" ma:displayName="Etiquetes de la imatge" ma:readOnly="false" ma:fieldId="{5cf76f15-5ced-4ddc-b409-7134ff3c332f}" ma:taxonomyMulti="true" ma:sspId="a67d2854-f0f2-452a-88a0-6ce111ece43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691205-E07B-4752-911B-AC8B361B3B45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3ea03929-fffa-4420-b641-51a467d71321"/>
    <ds:schemaRef ds:uri="http://purl.org/dc/dcmitype/"/>
    <ds:schemaRef ds:uri="http://schemas.microsoft.com/office/2006/documentManagement/types"/>
    <ds:schemaRef ds:uri="http://schemas.microsoft.com/office/infopath/2007/PartnerControls"/>
    <ds:schemaRef ds:uri="a05a98aa-f24e-4a77-874c-1af41dcaa752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4776EDE-D117-464C-BEEC-138452CF6B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a03929-fffa-4420-b641-51a467d71321"/>
    <ds:schemaRef ds:uri="a05a98aa-f24e-4a77-874c-1af41dcaa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A0F821-98D0-474B-AC67-FDC4508B82E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CFF52A4-C2A3-4FEF-AC6D-458F4575C1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presentacio-DS-organismes</Template>
  <TotalTime>649</TotalTime>
  <Words>1437</Words>
  <Application>Microsoft Office PowerPoint</Application>
  <PresentationFormat>Panorámica</PresentationFormat>
  <Paragraphs>85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11</vt:i4>
      </vt:variant>
    </vt:vector>
  </HeadingPairs>
  <TitlesOfParts>
    <vt:vector size="22" baseType="lpstr">
      <vt:lpstr>Aptos</vt:lpstr>
      <vt:lpstr>Arial</vt:lpstr>
      <vt:lpstr>Cambria</vt:lpstr>
      <vt:lpstr>Courier New</vt:lpstr>
      <vt:lpstr>Roboto Mono Web</vt:lpstr>
      <vt:lpstr>Verdana</vt:lpstr>
      <vt:lpstr>1 - Portades</vt:lpstr>
      <vt:lpstr>2 - Textos i imatges</vt:lpstr>
      <vt:lpstr>3 - Columnes amb icones i xifres destacades</vt:lpstr>
      <vt:lpstr>4 - Passos i processos</vt:lpstr>
      <vt:lpstr>5 - Tancament</vt:lpstr>
      <vt:lpstr>Presentación de PowerPoint</vt:lpstr>
      <vt:lpstr>Tabac i nicotina ambiental, molt més enllà de la molèstia</vt:lpstr>
      <vt:lpstr>Exposició al fum i aerosols (2nd hand smoke) </vt:lpstr>
      <vt:lpstr>Exposició al fum i aerosols (2nd hand smoke) </vt:lpstr>
      <vt:lpstr>Contaminants persistents (3rd hand smoke)</vt:lpstr>
      <vt:lpstr>L’exposició a l’ús de tabac també afecta la conducta!</vt:lpstr>
      <vt:lpstr>Impacte en el medi (4th hand smoke)</vt:lpstr>
      <vt:lpstr>Què diu la normativa, cap a on anem? </vt:lpstr>
      <vt:lpstr>Què diu la normativa, cap a on anem? </vt:lpstr>
      <vt:lpstr>Més enllà de les normes...</vt:lpstr>
      <vt:lpstr>      </vt:lpstr>
    </vt:vector>
  </TitlesOfParts>
  <Company>Fujitsu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per a presentacions en PPT</dc:title>
  <dc:subject>Patrons i diapositives de mostra per a l'elaboració de presentacions</dc:subject>
  <dc:creator>Suelves Joanxich, Josep Ma.</dc:creator>
  <cp:keywords>plantilla, ppt, presentacions, comunicació</cp:keywords>
  <cp:lastModifiedBy>Noemí García</cp:lastModifiedBy>
  <cp:revision>37</cp:revision>
  <dcterms:created xsi:type="dcterms:W3CDTF">2025-05-25T14:27:03Z</dcterms:created>
  <dcterms:modified xsi:type="dcterms:W3CDTF">2025-07-15T07:07:06Z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0x010100BA0AF2F59D9B6348A56D5AA8DB1F29A0</vt:lpwstr>
  </property>
  <property fmtid="{D5CDD505-2E9C-101B-9397-08002B2CF9AE}" pid="3" name="_dlc_DocIdItemGuid">
    <vt:lpwstr>5eeb756c-3633-40ec-bfd1-dc88151f8684</vt:lpwstr>
  </property>
  <property fmtid="{D5CDD505-2E9C-101B-9397-08002B2CF9AE}" pid="4" name="MediaServiceImageTags">
    <vt:lpwstr/>
  </property>
</Properties>
</file>